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Arimo" panose="020B0604020202020204" charset="0"/>
      <p:regular r:id="rId19"/>
    </p:embeddedFont>
    <p:embeddedFont>
      <p:font typeface="Arimo Bold" panose="020B0604020202020204" charset="0"/>
      <p:regular r:id="rId20"/>
    </p:embeddedFont>
    <p:embeddedFont>
      <p:font typeface="Calibri" panose="020F0502020204030204" pitchFamily="34" charset="0"/>
      <p:regular r:id="rId21"/>
      <p:bold r:id="rId22"/>
      <p:italic r:id="rId23"/>
      <p:boldItalic r:id="rId24"/>
    </p:embeddedFont>
    <p:embeddedFont>
      <p:font typeface="Cooper Hewitt" panose="020B0604020202020204" charset="0"/>
      <p:regular r:id="rId25"/>
    </p:embeddedFont>
    <p:embeddedFont>
      <p:font typeface="Cooper Hewitt Bold" panose="020B0604020202020204" charset="0"/>
      <p:regular r:id="rId26"/>
    </p:embeddedFont>
    <p:embeddedFont>
      <p:font typeface="FB Disco" panose="020B0604020202020204" charset="-79"/>
      <p:regular r:id="rId27"/>
    </p:embeddedFont>
    <p:embeddedFont>
      <p:font typeface="League Spartan" panose="020B0604020202020204" charset="0"/>
      <p:regular r:id="rId28"/>
    </p:embeddedFont>
    <p:embeddedFont>
      <p:font typeface="Montserrat Classic" panose="020B0604020202020204" charset="0"/>
      <p:regular r:id="rId29"/>
    </p:embeddedFont>
    <p:embeddedFont>
      <p:font typeface="Montserrat Classic Bold" panose="020B0604020202020204" charset="0"/>
      <p:regular r:id="rId30"/>
    </p:embeddedFont>
    <p:embeddedFont>
      <p:font typeface="Paalalabas Wide"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4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53.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51.png"/><Relationship Id="rId5" Type="http://schemas.openxmlformats.org/officeDocument/2006/relationships/image" Target="../media/image43.png"/><Relationship Id="rId10" Type="http://schemas.openxmlformats.org/officeDocument/2006/relationships/image" Target="../media/image50.png"/><Relationship Id="rId4" Type="http://schemas.openxmlformats.org/officeDocument/2006/relationships/image" Target="../media/image12.sv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2.svg"/><Relationship Id="rId9" Type="http://schemas.openxmlformats.org/officeDocument/2006/relationships/image" Target="../media/image54.jpeg"/></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57.jpeg"/><Relationship Id="rId5" Type="http://schemas.openxmlformats.org/officeDocument/2006/relationships/image" Target="../media/image36.png"/><Relationship Id="rId10" Type="http://schemas.openxmlformats.org/officeDocument/2006/relationships/image" Target="../media/image56.jpeg"/><Relationship Id="rId4" Type="http://schemas.openxmlformats.org/officeDocument/2006/relationships/image" Target="../media/image12.svg"/><Relationship Id="rId9" Type="http://schemas.openxmlformats.org/officeDocument/2006/relationships/image" Target="../media/image55.jpeg"/></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60.jpeg"/><Relationship Id="rId5" Type="http://schemas.openxmlformats.org/officeDocument/2006/relationships/image" Target="../media/image43.png"/><Relationship Id="rId10" Type="http://schemas.openxmlformats.org/officeDocument/2006/relationships/image" Target="../media/image59.jpeg"/><Relationship Id="rId4" Type="http://schemas.openxmlformats.org/officeDocument/2006/relationships/image" Target="../media/image12.svg"/><Relationship Id="rId9" Type="http://schemas.openxmlformats.org/officeDocument/2006/relationships/image" Target="../media/image58.jpeg"/></Relationships>
</file>

<file path=ppt/slides/_rels/slide1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63.jpeg"/><Relationship Id="rId5" Type="http://schemas.openxmlformats.org/officeDocument/2006/relationships/image" Target="../media/image36.png"/><Relationship Id="rId10" Type="http://schemas.openxmlformats.org/officeDocument/2006/relationships/image" Target="../media/image62.jpeg"/><Relationship Id="rId4" Type="http://schemas.openxmlformats.org/officeDocument/2006/relationships/image" Target="../media/image12.svg"/><Relationship Id="rId9" Type="http://schemas.openxmlformats.org/officeDocument/2006/relationships/image" Target="../media/image61.jpeg"/></Relationships>
</file>

<file path=ppt/slides/_rels/slide1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68.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66.jpeg"/><Relationship Id="rId5" Type="http://schemas.openxmlformats.org/officeDocument/2006/relationships/image" Target="../media/image43.png"/><Relationship Id="rId10" Type="http://schemas.openxmlformats.org/officeDocument/2006/relationships/image" Target="../media/image65.jpeg"/><Relationship Id="rId4" Type="http://schemas.openxmlformats.org/officeDocument/2006/relationships/image" Target="../media/image12.svg"/><Relationship Id="rId9" Type="http://schemas.openxmlformats.org/officeDocument/2006/relationships/image" Target="../media/image64.jpeg"/><Relationship Id="rId14" Type="http://schemas.openxmlformats.org/officeDocument/2006/relationships/image" Target="../media/image69.jpeg"/></Relationships>
</file>

<file path=ppt/slides/_rels/slide1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72.jpeg"/><Relationship Id="rId5" Type="http://schemas.openxmlformats.org/officeDocument/2006/relationships/image" Target="../media/image2.png"/><Relationship Id="rId10" Type="http://schemas.openxmlformats.org/officeDocument/2006/relationships/image" Target="../media/image71.png"/><Relationship Id="rId4" Type="http://schemas.openxmlformats.org/officeDocument/2006/relationships/image" Target="../media/image12.svg"/><Relationship Id="rId9" Type="http://schemas.openxmlformats.org/officeDocument/2006/relationships/image" Target="../media/image70.jpeg"/></Relationships>
</file>

<file path=ppt/slides/_rels/slide17.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75.sv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9.png"/><Relationship Id="rId5" Type="http://schemas.openxmlformats.org/officeDocument/2006/relationships/image" Target="../media/image2.png"/><Relationship Id="rId10" Type="http://schemas.openxmlformats.org/officeDocument/2006/relationships/image" Target="../media/image18.jpeg"/><Relationship Id="rId4" Type="http://schemas.openxmlformats.org/officeDocument/2006/relationships/image" Target="../media/image12.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2.sv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9.png"/><Relationship Id="rId3" Type="http://schemas.openxmlformats.org/officeDocument/2006/relationships/image" Target="../media/image11.png"/><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image" Target="../media/image1.jpe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27.png"/><Relationship Id="rId5" Type="http://schemas.openxmlformats.org/officeDocument/2006/relationships/image" Target="../media/image2.png"/><Relationship Id="rId15" Type="http://schemas.openxmlformats.org/officeDocument/2006/relationships/image" Target="../media/image31.png"/><Relationship Id="rId10" Type="http://schemas.openxmlformats.org/officeDocument/2006/relationships/image" Target="../media/image26.jpeg"/><Relationship Id="rId4" Type="http://schemas.openxmlformats.org/officeDocument/2006/relationships/image" Target="../media/image12.svg"/><Relationship Id="rId9" Type="http://schemas.openxmlformats.org/officeDocument/2006/relationships/image" Target="../media/image25.png"/><Relationship Id="rId1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42.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0.jpe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12.sv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7.jpeg"/><Relationship Id="rId5" Type="http://schemas.openxmlformats.org/officeDocument/2006/relationships/image" Target="../media/image43.png"/><Relationship Id="rId10" Type="http://schemas.openxmlformats.org/officeDocument/2006/relationships/image" Target="../media/image46.jpeg"/><Relationship Id="rId4" Type="http://schemas.openxmlformats.org/officeDocument/2006/relationships/image" Target="../media/image12.svg"/><Relationship Id="rId9" Type="http://schemas.openxmlformats.org/officeDocument/2006/relationships/image" Target="../media/image45.jpe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2.sv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l="-637" r="-637"/>
            </a:stretch>
          </a:blipFill>
        </p:spPr>
      </p:sp>
      <p:sp>
        <p:nvSpPr>
          <p:cNvPr id="3" name="Freeform 3"/>
          <p:cNvSpPr/>
          <p:nvPr/>
        </p:nvSpPr>
        <p:spPr>
          <a:xfrm flipV="1">
            <a:off x="0" y="5917764"/>
            <a:ext cx="6016160" cy="4369236"/>
          </a:xfrm>
          <a:custGeom>
            <a:avLst/>
            <a:gdLst/>
            <a:ahLst/>
            <a:cxnLst/>
            <a:rect l="l" t="t" r="r" b="b"/>
            <a:pathLst>
              <a:path w="6016160" h="4369236">
                <a:moveTo>
                  <a:pt x="0" y="4369236"/>
                </a:moveTo>
                <a:lnTo>
                  <a:pt x="6016160" y="4369236"/>
                </a:lnTo>
                <a:lnTo>
                  <a:pt x="6016160" y="0"/>
                </a:lnTo>
                <a:lnTo>
                  <a:pt x="0" y="0"/>
                </a:lnTo>
                <a:lnTo>
                  <a:pt x="0" y="436923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2271840" y="0"/>
            <a:ext cx="6016160" cy="4369236"/>
          </a:xfrm>
          <a:custGeom>
            <a:avLst/>
            <a:gdLst/>
            <a:ahLst/>
            <a:cxnLst/>
            <a:rect l="l" t="t" r="r" b="b"/>
            <a:pathLst>
              <a:path w="6016160" h="4369236">
                <a:moveTo>
                  <a:pt x="6016160" y="0"/>
                </a:moveTo>
                <a:lnTo>
                  <a:pt x="0" y="0"/>
                </a:lnTo>
                <a:lnTo>
                  <a:pt x="0" y="4369236"/>
                </a:lnTo>
                <a:lnTo>
                  <a:pt x="6016160" y="4369236"/>
                </a:lnTo>
                <a:lnTo>
                  <a:pt x="601616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flipH="1">
            <a:off x="2328821" y="2285486"/>
            <a:ext cx="3102227" cy="3102227"/>
          </a:xfrm>
          <a:custGeom>
            <a:avLst/>
            <a:gdLst/>
            <a:ahLst/>
            <a:cxnLst/>
            <a:rect l="l" t="t" r="r" b="b"/>
            <a:pathLst>
              <a:path w="3102227" h="3102227">
                <a:moveTo>
                  <a:pt x="3102227" y="0"/>
                </a:moveTo>
                <a:lnTo>
                  <a:pt x="0" y="0"/>
                </a:lnTo>
                <a:lnTo>
                  <a:pt x="0" y="3102227"/>
                </a:lnTo>
                <a:lnTo>
                  <a:pt x="3102227" y="3102227"/>
                </a:lnTo>
                <a:lnTo>
                  <a:pt x="310222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2328821" y="8958040"/>
            <a:ext cx="13630358" cy="2657920"/>
          </a:xfrm>
          <a:custGeom>
            <a:avLst/>
            <a:gdLst/>
            <a:ahLst/>
            <a:cxnLst/>
            <a:rect l="l" t="t" r="r" b="b"/>
            <a:pathLst>
              <a:path w="13630358" h="2657920">
                <a:moveTo>
                  <a:pt x="0" y="0"/>
                </a:moveTo>
                <a:lnTo>
                  <a:pt x="13630358" y="0"/>
                </a:lnTo>
                <a:lnTo>
                  <a:pt x="13630358" y="2657920"/>
                </a:lnTo>
                <a:lnTo>
                  <a:pt x="0" y="26579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flipH="1" flipV="1">
            <a:off x="2517252" y="-1328960"/>
            <a:ext cx="13630358" cy="2657920"/>
          </a:xfrm>
          <a:custGeom>
            <a:avLst/>
            <a:gdLst/>
            <a:ahLst/>
            <a:cxnLst/>
            <a:rect l="l" t="t" r="r" b="b"/>
            <a:pathLst>
              <a:path w="13630358" h="2657920">
                <a:moveTo>
                  <a:pt x="13630358" y="2657920"/>
                </a:moveTo>
                <a:lnTo>
                  <a:pt x="0" y="2657920"/>
                </a:lnTo>
                <a:lnTo>
                  <a:pt x="0" y="0"/>
                </a:lnTo>
                <a:lnTo>
                  <a:pt x="13630358" y="0"/>
                </a:lnTo>
                <a:lnTo>
                  <a:pt x="13630358" y="265792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638282" y="5671180"/>
            <a:ext cx="5388296" cy="2961582"/>
          </a:xfrm>
          <a:custGeom>
            <a:avLst/>
            <a:gdLst/>
            <a:ahLst/>
            <a:cxnLst/>
            <a:rect l="l" t="t" r="r" b="b"/>
            <a:pathLst>
              <a:path w="5388296" h="2961582">
                <a:moveTo>
                  <a:pt x="0" y="0"/>
                </a:moveTo>
                <a:lnTo>
                  <a:pt x="5388297" y="0"/>
                </a:lnTo>
                <a:lnTo>
                  <a:pt x="5388297" y="2961582"/>
                </a:lnTo>
                <a:lnTo>
                  <a:pt x="0" y="2961582"/>
                </a:lnTo>
                <a:lnTo>
                  <a:pt x="0" y="0"/>
                </a:lnTo>
                <a:close/>
              </a:path>
            </a:pathLst>
          </a:custGeom>
          <a:blipFill>
            <a:blip r:embed="rId9"/>
            <a:stretch>
              <a:fillRect/>
            </a:stretch>
          </a:blipFill>
        </p:spPr>
      </p:sp>
      <p:sp>
        <p:nvSpPr>
          <p:cNvPr id="9" name="Freeform 9"/>
          <p:cNvSpPr/>
          <p:nvPr/>
        </p:nvSpPr>
        <p:spPr>
          <a:xfrm>
            <a:off x="192596" y="93310"/>
            <a:ext cx="2136225" cy="1306227"/>
          </a:xfrm>
          <a:custGeom>
            <a:avLst/>
            <a:gdLst/>
            <a:ahLst/>
            <a:cxnLst/>
            <a:rect l="l" t="t" r="r" b="b"/>
            <a:pathLst>
              <a:path w="2136225" h="1306227">
                <a:moveTo>
                  <a:pt x="0" y="0"/>
                </a:moveTo>
                <a:lnTo>
                  <a:pt x="2136225" y="0"/>
                </a:lnTo>
                <a:lnTo>
                  <a:pt x="2136225" y="1306227"/>
                </a:lnTo>
                <a:lnTo>
                  <a:pt x="0" y="1306227"/>
                </a:lnTo>
                <a:lnTo>
                  <a:pt x="0" y="0"/>
                </a:lnTo>
                <a:close/>
              </a:path>
            </a:pathLst>
          </a:custGeom>
          <a:blipFill>
            <a:blip r:embed="rId10"/>
            <a:stretch>
              <a:fillRect/>
            </a:stretch>
          </a:blipFill>
        </p:spPr>
      </p:sp>
      <p:grpSp>
        <p:nvGrpSpPr>
          <p:cNvPr id="10" name="Group 10"/>
          <p:cNvGrpSpPr>
            <a:grpSpLocks noChangeAspect="1"/>
          </p:cNvGrpSpPr>
          <p:nvPr/>
        </p:nvGrpSpPr>
        <p:grpSpPr>
          <a:xfrm rot="5400000">
            <a:off x="12449529" y="4291186"/>
            <a:ext cx="4886256" cy="3734711"/>
            <a:chOff x="0" y="0"/>
            <a:chExt cx="5561330" cy="4250690"/>
          </a:xfrm>
        </p:grpSpPr>
        <p:sp>
          <p:nvSpPr>
            <p:cNvPr id="11" name="Freeform 11"/>
            <p:cNvSpPr/>
            <p:nvPr/>
          </p:nvSpPr>
          <p:spPr>
            <a:xfrm rot="-5399999">
              <a:off x="655320" y="-655320"/>
              <a:ext cx="4250690" cy="5561330"/>
            </a:xfrm>
            <a:custGeom>
              <a:avLst/>
              <a:gdLst/>
              <a:ahLst/>
              <a:cxnLst/>
              <a:rect l="l" t="t" r="r" b="b"/>
              <a:pathLst>
                <a:path w="4250690" h="5561330">
                  <a:moveTo>
                    <a:pt x="2152650" y="4657090"/>
                  </a:moveTo>
                  <a:lnTo>
                    <a:pt x="684530" y="5561330"/>
                  </a:lnTo>
                  <a:lnTo>
                    <a:pt x="0" y="1785620"/>
                  </a:lnTo>
                  <a:lnTo>
                    <a:pt x="356870" y="1785620"/>
                  </a:lnTo>
                  <a:lnTo>
                    <a:pt x="356870" y="220980"/>
                  </a:lnTo>
                  <a:lnTo>
                    <a:pt x="3712210" y="0"/>
                  </a:lnTo>
                  <a:lnTo>
                    <a:pt x="3571240" y="782320"/>
                  </a:lnTo>
                  <a:lnTo>
                    <a:pt x="4250690" y="1003300"/>
                  </a:lnTo>
                  <a:lnTo>
                    <a:pt x="4250690" y="5561330"/>
                  </a:lnTo>
                  <a:lnTo>
                    <a:pt x="2152650" y="4657090"/>
                  </a:lnTo>
                  <a:close/>
                </a:path>
              </a:pathLst>
            </a:custGeom>
            <a:blipFill>
              <a:blip r:embed="rId11"/>
              <a:stretch>
                <a:fillRect r="-11855" b="-5494"/>
              </a:stretch>
            </a:blipFill>
          </p:spPr>
        </p:sp>
      </p:grpSp>
      <p:sp>
        <p:nvSpPr>
          <p:cNvPr id="12" name="TextBox 12"/>
          <p:cNvSpPr txBox="1"/>
          <p:nvPr/>
        </p:nvSpPr>
        <p:spPr>
          <a:xfrm>
            <a:off x="2889458" y="3101443"/>
            <a:ext cx="13258152" cy="2245887"/>
          </a:xfrm>
          <a:prstGeom prst="rect">
            <a:avLst/>
          </a:prstGeom>
        </p:spPr>
        <p:txBody>
          <a:bodyPr lIns="0" tIns="0" rIns="0" bIns="0" rtlCol="0" anchor="t">
            <a:spAutoFit/>
          </a:bodyPr>
          <a:lstStyle/>
          <a:p>
            <a:pPr>
              <a:lnSpc>
                <a:spcPts val="9035"/>
              </a:lnSpc>
            </a:pPr>
            <a:r>
              <a:rPr lang="en-US" sz="6454">
                <a:solidFill>
                  <a:srgbClr val="7090CA"/>
                </a:solidFill>
                <a:latin typeface="League Spartan"/>
              </a:rPr>
              <a:t>2024 SMALL BUSINESS LEADER OF THE YEAR</a:t>
            </a:r>
          </a:p>
        </p:txBody>
      </p:sp>
      <p:sp>
        <p:nvSpPr>
          <p:cNvPr id="13" name="TextBox 13"/>
          <p:cNvSpPr txBox="1"/>
          <p:nvPr/>
        </p:nvSpPr>
        <p:spPr>
          <a:xfrm>
            <a:off x="5642764" y="1762818"/>
            <a:ext cx="13258152" cy="914291"/>
          </a:xfrm>
          <a:prstGeom prst="rect">
            <a:avLst/>
          </a:prstGeom>
        </p:spPr>
        <p:txBody>
          <a:bodyPr lIns="0" tIns="0" rIns="0" bIns="0" rtlCol="0" anchor="t">
            <a:spAutoFit/>
          </a:bodyPr>
          <a:lstStyle/>
          <a:p>
            <a:pPr>
              <a:lnSpc>
                <a:spcPts val="7355"/>
              </a:lnSpc>
            </a:pPr>
            <a:r>
              <a:rPr lang="en-US" sz="5254">
                <a:solidFill>
                  <a:srgbClr val="7090CA"/>
                </a:solidFill>
                <a:latin typeface="FB Disco"/>
              </a:rPr>
              <a:t>SUMMER VYNE - CEO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l="-637" r="-637"/>
            </a:stretch>
          </a:blipFill>
        </p:spPr>
      </p:sp>
      <p:sp>
        <p:nvSpPr>
          <p:cNvPr id="3" name="Freeform 3"/>
          <p:cNvSpPr/>
          <p:nvPr/>
        </p:nvSpPr>
        <p:spPr>
          <a:xfrm flipH="1">
            <a:off x="485387" y="482959"/>
            <a:ext cx="1839800" cy="1839800"/>
          </a:xfrm>
          <a:custGeom>
            <a:avLst/>
            <a:gdLst/>
            <a:ahLst/>
            <a:cxnLst/>
            <a:rect l="l" t="t" r="r" b="b"/>
            <a:pathLst>
              <a:path w="1839800" h="1839800">
                <a:moveTo>
                  <a:pt x="1839800" y="0"/>
                </a:moveTo>
                <a:lnTo>
                  <a:pt x="0" y="0"/>
                </a:lnTo>
                <a:lnTo>
                  <a:pt x="0" y="1839801"/>
                </a:lnTo>
                <a:lnTo>
                  <a:pt x="1839800" y="1839801"/>
                </a:lnTo>
                <a:lnTo>
                  <a:pt x="183980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02880" y="2987161"/>
            <a:ext cx="18490880" cy="7299839"/>
            <a:chOff x="0" y="0"/>
            <a:chExt cx="4870026" cy="1922591"/>
          </a:xfrm>
        </p:grpSpPr>
        <p:sp>
          <p:nvSpPr>
            <p:cNvPr id="5" name="Freeform 5"/>
            <p:cNvSpPr/>
            <p:nvPr/>
          </p:nvSpPr>
          <p:spPr>
            <a:xfrm>
              <a:off x="0" y="0"/>
              <a:ext cx="4870026" cy="1922591"/>
            </a:xfrm>
            <a:custGeom>
              <a:avLst/>
              <a:gdLst/>
              <a:ahLst/>
              <a:cxnLst/>
              <a:rect l="l" t="t" r="r" b="b"/>
              <a:pathLst>
                <a:path w="4870026" h="1922591">
                  <a:moveTo>
                    <a:pt x="0" y="0"/>
                  </a:moveTo>
                  <a:lnTo>
                    <a:pt x="4870026" y="0"/>
                  </a:lnTo>
                  <a:lnTo>
                    <a:pt x="4870026" y="1922591"/>
                  </a:lnTo>
                  <a:lnTo>
                    <a:pt x="0" y="1922591"/>
                  </a:lnTo>
                  <a:close/>
                </a:path>
              </a:pathLst>
            </a:custGeom>
            <a:solidFill>
              <a:srgbClr val="90D4D7"/>
            </a:solidFill>
          </p:spPr>
        </p:sp>
        <p:sp>
          <p:nvSpPr>
            <p:cNvPr id="6" name="TextBox 6"/>
            <p:cNvSpPr txBox="1"/>
            <p:nvPr/>
          </p:nvSpPr>
          <p:spPr>
            <a:xfrm>
              <a:off x="0" y="-57150"/>
              <a:ext cx="4870026" cy="1979741"/>
            </a:xfrm>
            <a:prstGeom prst="rect">
              <a:avLst/>
            </a:prstGeom>
          </p:spPr>
          <p:txBody>
            <a:bodyPr lIns="50800" tIns="50800" rIns="50800" bIns="50800" rtlCol="0" anchor="ctr"/>
            <a:lstStyle/>
            <a:p>
              <a:pPr algn="ctr">
                <a:lnSpc>
                  <a:spcPts val="3415"/>
                </a:lnSpc>
              </a:pPr>
              <a:endParaRPr/>
            </a:p>
          </p:txBody>
        </p:sp>
      </p:grpSp>
      <p:sp>
        <p:nvSpPr>
          <p:cNvPr id="7" name="Freeform 7"/>
          <p:cNvSpPr/>
          <p:nvPr/>
        </p:nvSpPr>
        <p:spPr>
          <a:xfrm flipV="1">
            <a:off x="0" y="9158673"/>
            <a:ext cx="1553634" cy="1128327"/>
          </a:xfrm>
          <a:custGeom>
            <a:avLst/>
            <a:gdLst/>
            <a:ahLst/>
            <a:cxnLst/>
            <a:rect l="l" t="t" r="r" b="b"/>
            <a:pathLst>
              <a:path w="1553634" h="1128327">
                <a:moveTo>
                  <a:pt x="0" y="1128327"/>
                </a:moveTo>
                <a:lnTo>
                  <a:pt x="1553634" y="1128327"/>
                </a:lnTo>
                <a:lnTo>
                  <a:pt x="1553634" y="0"/>
                </a:lnTo>
                <a:lnTo>
                  <a:pt x="0" y="0"/>
                </a:lnTo>
                <a:lnTo>
                  <a:pt x="0" y="1128327"/>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2260124" y="0"/>
            <a:ext cx="6027876" cy="2511615"/>
          </a:xfrm>
          <a:custGeom>
            <a:avLst/>
            <a:gdLst/>
            <a:ahLst/>
            <a:cxnLst/>
            <a:rect l="l" t="t" r="r" b="b"/>
            <a:pathLst>
              <a:path w="6027876" h="2511615">
                <a:moveTo>
                  <a:pt x="0" y="0"/>
                </a:moveTo>
                <a:lnTo>
                  <a:pt x="6027876" y="0"/>
                </a:lnTo>
                <a:lnTo>
                  <a:pt x="6027876" y="2511615"/>
                </a:lnTo>
                <a:lnTo>
                  <a:pt x="0" y="2511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8932031" y="9525846"/>
            <a:ext cx="10430952" cy="761154"/>
            <a:chOff x="0" y="0"/>
            <a:chExt cx="87421524" cy="6379210"/>
          </a:xfrm>
        </p:grpSpPr>
        <p:sp>
          <p:nvSpPr>
            <p:cNvPr id="10" name="Freeform 10"/>
            <p:cNvSpPr/>
            <p:nvPr/>
          </p:nvSpPr>
          <p:spPr>
            <a:xfrm>
              <a:off x="0" y="0"/>
              <a:ext cx="87421523" cy="6379210"/>
            </a:xfrm>
            <a:custGeom>
              <a:avLst/>
              <a:gdLst/>
              <a:ahLst/>
              <a:cxnLst/>
              <a:rect l="l" t="t" r="r" b="b"/>
              <a:pathLst>
                <a:path w="87421523" h="6379210">
                  <a:moveTo>
                    <a:pt x="80591075" y="0"/>
                  </a:moveTo>
                  <a:lnTo>
                    <a:pt x="12163156" y="0"/>
                  </a:lnTo>
                  <a:lnTo>
                    <a:pt x="7031271" y="7620"/>
                  </a:lnTo>
                  <a:lnTo>
                    <a:pt x="0" y="6379210"/>
                  </a:lnTo>
                  <a:lnTo>
                    <a:pt x="80775615" y="6379210"/>
                  </a:lnTo>
                  <a:lnTo>
                    <a:pt x="87421523" y="0"/>
                  </a:lnTo>
                  <a:close/>
                </a:path>
              </a:pathLst>
            </a:custGeom>
            <a:solidFill>
              <a:srgbClr val="7090CA"/>
            </a:solidFill>
          </p:spPr>
        </p:sp>
      </p:grpSp>
      <p:grpSp>
        <p:nvGrpSpPr>
          <p:cNvPr id="11" name="Group 11"/>
          <p:cNvGrpSpPr/>
          <p:nvPr/>
        </p:nvGrpSpPr>
        <p:grpSpPr>
          <a:xfrm>
            <a:off x="16199672" y="9617688"/>
            <a:ext cx="1669804" cy="577469"/>
            <a:chOff x="0" y="0"/>
            <a:chExt cx="1175142" cy="406400"/>
          </a:xfrm>
        </p:grpSpPr>
        <p:sp>
          <p:nvSpPr>
            <p:cNvPr id="12" name="Freeform 12"/>
            <p:cNvSpPr/>
            <p:nvPr/>
          </p:nvSpPr>
          <p:spPr>
            <a:xfrm>
              <a:off x="0" y="0"/>
              <a:ext cx="1175142" cy="406400"/>
            </a:xfrm>
            <a:custGeom>
              <a:avLst/>
              <a:gdLst/>
              <a:ahLst/>
              <a:cxnLst/>
              <a:rect l="l" t="t" r="r" b="b"/>
              <a:pathLst>
                <a:path w="1175142" h="406400">
                  <a:moveTo>
                    <a:pt x="971942" y="0"/>
                  </a:moveTo>
                  <a:cubicBezTo>
                    <a:pt x="1084166" y="0"/>
                    <a:pt x="1175142" y="90976"/>
                    <a:pt x="1175142" y="203200"/>
                  </a:cubicBezTo>
                  <a:cubicBezTo>
                    <a:pt x="1175142" y="315424"/>
                    <a:pt x="1084166" y="406400"/>
                    <a:pt x="97194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3" name="TextBox 13"/>
            <p:cNvSpPr txBox="1"/>
            <p:nvPr/>
          </p:nvSpPr>
          <p:spPr>
            <a:xfrm>
              <a:off x="0" y="-57150"/>
              <a:ext cx="1175142" cy="463550"/>
            </a:xfrm>
            <a:prstGeom prst="rect">
              <a:avLst/>
            </a:prstGeom>
          </p:spPr>
          <p:txBody>
            <a:bodyPr lIns="50800" tIns="50800" rIns="50800" bIns="50800" rtlCol="0" anchor="ctr"/>
            <a:lstStyle/>
            <a:p>
              <a:pPr algn="ctr">
                <a:lnSpc>
                  <a:spcPts val="3415"/>
                </a:lnSpc>
              </a:pPr>
              <a:endParaRPr/>
            </a:p>
          </p:txBody>
        </p:sp>
      </p:grpSp>
      <p:sp>
        <p:nvSpPr>
          <p:cNvPr id="14" name="Freeform 14"/>
          <p:cNvSpPr/>
          <p:nvPr/>
        </p:nvSpPr>
        <p:spPr>
          <a:xfrm>
            <a:off x="7915000" y="583119"/>
            <a:ext cx="3207048" cy="1890471"/>
          </a:xfrm>
          <a:custGeom>
            <a:avLst/>
            <a:gdLst/>
            <a:ahLst/>
            <a:cxnLst/>
            <a:rect l="l" t="t" r="r" b="b"/>
            <a:pathLst>
              <a:path w="3207048" h="1890471">
                <a:moveTo>
                  <a:pt x="0" y="0"/>
                </a:moveTo>
                <a:lnTo>
                  <a:pt x="3207048" y="0"/>
                </a:lnTo>
                <a:lnTo>
                  <a:pt x="3207048" y="1890471"/>
                </a:lnTo>
                <a:lnTo>
                  <a:pt x="0" y="1890471"/>
                </a:lnTo>
                <a:lnTo>
                  <a:pt x="0" y="0"/>
                </a:lnTo>
                <a:close/>
              </a:path>
            </a:pathLst>
          </a:custGeom>
          <a:blipFill>
            <a:blip r:embed="rId9"/>
            <a:stretch>
              <a:fillRect/>
            </a:stretch>
          </a:blipFill>
          <a:ln w="76200" cap="sq">
            <a:solidFill>
              <a:srgbClr val="7090CA"/>
            </a:solidFill>
            <a:prstDash val="solid"/>
            <a:miter/>
          </a:ln>
        </p:spPr>
      </p:sp>
      <p:sp>
        <p:nvSpPr>
          <p:cNvPr id="15" name="Freeform 15"/>
          <p:cNvSpPr/>
          <p:nvPr/>
        </p:nvSpPr>
        <p:spPr>
          <a:xfrm>
            <a:off x="9301280" y="2240472"/>
            <a:ext cx="2514082" cy="2744380"/>
          </a:xfrm>
          <a:custGeom>
            <a:avLst/>
            <a:gdLst/>
            <a:ahLst/>
            <a:cxnLst/>
            <a:rect l="l" t="t" r="r" b="b"/>
            <a:pathLst>
              <a:path w="2514082" h="2744380">
                <a:moveTo>
                  <a:pt x="0" y="0"/>
                </a:moveTo>
                <a:lnTo>
                  <a:pt x="2514083" y="0"/>
                </a:lnTo>
                <a:lnTo>
                  <a:pt x="2514083" y="2744380"/>
                </a:lnTo>
                <a:lnTo>
                  <a:pt x="0" y="2744380"/>
                </a:lnTo>
                <a:lnTo>
                  <a:pt x="0" y="0"/>
                </a:lnTo>
                <a:close/>
              </a:path>
            </a:pathLst>
          </a:custGeom>
          <a:blipFill>
            <a:blip r:embed="rId10"/>
            <a:stretch>
              <a:fillRect l="-4122" t="-28286" r="-26982" b="-31850"/>
            </a:stretch>
          </a:blipFill>
          <a:ln w="76200" cap="sq">
            <a:solidFill>
              <a:srgbClr val="7090CA"/>
            </a:solidFill>
            <a:prstDash val="solid"/>
            <a:miter/>
          </a:ln>
        </p:spPr>
      </p:sp>
      <p:sp>
        <p:nvSpPr>
          <p:cNvPr id="16" name="Freeform 16"/>
          <p:cNvSpPr/>
          <p:nvPr/>
        </p:nvSpPr>
        <p:spPr>
          <a:xfrm>
            <a:off x="11487247" y="113467"/>
            <a:ext cx="2424092" cy="3232123"/>
          </a:xfrm>
          <a:custGeom>
            <a:avLst/>
            <a:gdLst/>
            <a:ahLst/>
            <a:cxnLst/>
            <a:rect l="l" t="t" r="r" b="b"/>
            <a:pathLst>
              <a:path w="2424092" h="3232123">
                <a:moveTo>
                  <a:pt x="0" y="0"/>
                </a:moveTo>
                <a:lnTo>
                  <a:pt x="2424092" y="0"/>
                </a:lnTo>
                <a:lnTo>
                  <a:pt x="2424092" y="3232123"/>
                </a:lnTo>
                <a:lnTo>
                  <a:pt x="0" y="3232123"/>
                </a:lnTo>
                <a:lnTo>
                  <a:pt x="0" y="0"/>
                </a:lnTo>
                <a:close/>
              </a:path>
            </a:pathLst>
          </a:custGeom>
          <a:blipFill>
            <a:blip r:embed="rId11"/>
            <a:stretch>
              <a:fillRect/>
            </a:stretch>
          </a:blipFill>
          <a:ln w="76200" cap="sq">
            <a:solidFill>
              <a:srgbClr val="7090CA"/>
            </a:solidFill>
            <a:prstDash val="solid"/>
            <a:miter/>
          </a:ln>
        </p:spPr>
      </p:sp>
      <p:sp>
        <p:nvSpPr>
          <p:cNvPr id="17" name="Freeform 17"/>
          <p:cNvSpPr/>
          <p:nvPr/>
        </p:nvSpPr>
        <p:spPr>
          <a:xfrm>
            <a:off x="12295228" y="2631031"/>
            <a:ext cx="2740902" cy="2705031"/>
          </a:xfrm>
          <a:custGeom>
            <a:avLst/>
            <a:gdLst/>
            <a:ahLst/>
            <a:cxnLst/>
            <a:rect l="l" t="t" r="r" b="b"/>
            <a:pathLst>
              <a:path w="2740902" h="2705031">
                <a:moveTo>
                  <a:pt x="0" y="0"/>
                </a:moveTo>
                <a:lnTo>
                  <a:pt x="2740901" y="0"/>
                </a:lnTo>
                <a:lnTo>
                  <a:pt x="2740901" y="2705030"/>
                </a:lnTo>
                <a:lnTo>
                  <a:pt x="0" y="2705030"/>
                </a:lnTo>
                <a:lnTo>
                  <a:pt x="0" y="0"/>
                </a:lnTo>
                <a:close/>
              </a:path>
            </a:pathLst>
          </a:custGeom>
          <a:blipFill>
            <a:blip r:embed="rId12"/>
            <a:stretch>
              <a:fillRect t="-12241" b="-22860"/>
            </a:stretch>
          </a:blipFill>
          <a:ln w="76200" cap="sq">
            <a:solidFill>
              <a:srgbClr val="7090CA"/>
            </a:solidFill>
            <a:prstDash val="solid"/>
            <a:miter/>
          </a:ln>
        </p:spPr>
      </p:sp>
      <p:sp>
        <p:nvSpPr>
          <p:cNvPr id="18" name="Freeform 18"/>
          <p:cNvSpPr/>
          <p:nvPr/>
        </p:nvSpPr>
        <p:spPr>
          <a:xfrm>
            <a:off x="14705862" y="371680"/>
            <a:ext cx="3385182" cy="4518701"/>
          </a:xfrm>
          <a:custGeom>
            <a:avLst/>
            <a:gdLst/>
            <a:ahLst/>
            <a:cxnLst/>
            <a:rect l="l" t="t" r="r" b="b"/>
            <a:pathLst>
              <a:path w="3385182" h="4518701">
                <a:moveTo>
                  <a:pt x="0" y="0"/>
                </a:moveTo>
                <a:lnTo>
                  <a:pt x="3385183" y="0"/>
                </a:lnTo>
                <a:lnTo>
                  <a:pt x="3385183" y="4518701"/>
                </a:lnTo>
                <a:lnTo>
                  <a:pt x="0" y="4518701"/>
                </a:lnTo>
                <a:lnTo>
                  <a:pt x="0" y="0"/>
                </a:lnTo>
                <a:close/>
              </a:path>
            </a:pathLst>
          </a:custGeom>
          <a:blipFill>
            <a:blip r:embed="rId13"/>
            <a:stretch>
              <a:fillRect t="-7636" b="-7955"/>
            </a:stretch>
          </a:blipFill>
          <a:ln w="76200" cap="sq">
            <a:solidFill>
              <a:srgbClr val="7090CA"/>
            </a:solidFill>
            <a:prstDash val="solid"/>
            <a:miter/>
          </a:ln>
        </p:spPr>
      </p:sp>
      <p:sp>
        <p:nvSpPr>
          <p:cNvPr id="19" name="TextBox 19"/>
          <p:cNvSpPr txBox="1"/>
          <p:nvPr/>
        </p:nvSpPr>
        <p:spPr>
          <a:xfrm>
            <a:off x="1053181" y="1110442"/>
            <a:ext cx="6156026" cy="1019097"/>
          </a:xfrm>
          <a:prstGeom prst="rect">
            <a:avLst/>
          </a:prstGeom>
        </p:spPr>
        <p:txBody>
          <a:bodyPr lIns="0" tIns="0" rIns="0" bIns="0" rtlCol="0" anchor="t">
            <a:spAutoFit/>
          </a:bodyPr>
          <a:lstStyle/>
          <a:p>
            <a:pPr>
              <a:lnSpc>
                <a:spcPts val="8404"/>
              </a:lnSpc>
            </a:pPr>
            <a:r>
              <a:rPr lang="en-US" sz="6003" spc="480">
                <a:solidFill>
                  <a:srgbClr val="7090CA"/>
                </a:solidFill>
                <a:latin typeface="League Spartan"/>
              </a:rPr>
              <a:t>INNOVATION</a:t>
            </a:r>
          </a:p>
        </p:txBody>
      </p:sp>
      <p:sp>
        <p:nvSpPr>
          <p:cNvPr id="20" name="TextBox 20"/>
          <p:cNvSpPr txBox="1"/>
          <p:nvPr/>
        </p:nvSpPr>
        <p:spPr>
          <a:xfrm>
            <a:off x="2506801" y="1955788"/>
            <a:ext cx="5138817" cy="423812"/>
          </a:xfrm>
          <a:prstGeom prst="rect">
            <a:avLst/>
          </a:prstGeom>
        </p:spPr>
        <p:txBody>
          <a:bodyPr lIns="0" tIns="0" rIns="0" bIns="0" rtlCol="0" anchor="t">
            <a:spAutoFit/>
          </a:bodyPr>
          <a:lstStyle/>
          <a:p>
            <a:pPr>
              <a:lnSpc>
                <a:spcPts val="3415"/>
              </a:lnSpc>
            </a:pPr>
            <a:r>
              <a:rPr lang="en-US" sz="2439" spc="1707">
                <a:solidFill>
                  <a:srgbClr val="90D4D7"/>
                </a:solidFill>
                <a:latin typeface="Montserrat Classic"/>
              </a:rPr>
              <a:t>EVOLVING JAX</a:t>
            </a:r>
          </a:p>
        </p:txBody>
      </p:sp>
      <p:sp>
        <p:nvSpPr>
          <p:cNvPr id="21" name="TextBox 21"/>
          <p:cNvSpPr txBox="1"/>
          <p:nvPr/>
        </p:nvSpPr>
        <p:spPr>
          <a:xfrm>
            <a:off x="262578" y="3422711"/>
            <a:ext cx="7878348" cy="2400299"/>
          </a:xfrm>
          <a:prstGeom prst="rect">
            <a:avLst/>
          </a:prstGeom>
        </p:spPr>
        <p:txBody>
          <a:bodyPr lIns="0" tIns="0" rIns="0" bIns="0" rtlCol="0" anchor="t">
            <a:spAutoFit/>
          </a:bodyPr>
          <a:lstStyle/>
          <a:p>
            <a:pPr algn="just">
              <a:lnSpc>
                <a:spcPts val="2100"/>
              </a:lnSpc>
            </a:pPr>
            <a:r>
              <a:rPr lang="en-US" sz="1500">
                <a:solidFill>
                  <a:srgbClr val="000000"/>
                </a:solidFill>
                <a:latin typeface="Montserrat Classic"/>
              </a:rPr>
              <a:t>While the hardware we offer is not our exclusive named technology, our true value as a VAR (Value-Added Reseller) lies in the expertise, service, and tailored solutions we provide to our clients. We recognize that in a market saturated with similar products, differentiation is not about the physical devices but rather the value AnuVision can create. In my roles prior to being an entrepreneur, I helped design and plan a showroom experience of these tech brands. From there I turned it into a mobile buildout NASCAR trailer for onsite demos. Now as my own independent VAR I am yet again going to change the expectation of what a showroom use to be and create an Experience for Jacksonville.</a:t>
            </a:r>
          </a:p>
        </p:txBody>
      </p:sp>
      <p:sp>
        <p:nvSpPr>
          <p:cNvPr id="22" name="TextBox 22"/>
          <p:cNvSpPr txBox="1"/>
          <p:nvPr/>
        </p:nvSpPr>
        <p:spPr>
          <a:xfrm>
            <a:off x="10039720" y="9679761"/>
            <a:ext cx="6018951" cy="422275"/>
          </a:xfrm>
          <a:prstGeom prst="rect">
            <a:avLst/>
          </a:prstGeom>
        </p:spPr>
        <p:txBody>
          <a:bodyPr lIns="0" tIns="0" rIns="0" bIns="0" rtlCol="0" anchor="t">
            <a:spAutoFit/>
          </a:bodyPr>
          <a:lstStyle/>
          <a:p>
            <a:pPr>
              <a:lnSpc>
                <a:spcPts val="3499"/>
              </a:lnSpc>
            </a:pPr>
            <a:r>
              <a:rPr lang="en-US" sz="2499">
                <a:solidFill>
                  <a:srgbClr val="FFFFFF"/>
                </a:solidFill>
                <a:latin typeface="Montserrat Classic"/>
              </a:rPr>
              <a:t>Summer Vyne </a:t>
            </a:r>
          </a:p>
        </p:txBody>
      </p:sp>
      <p:sp>
        <p:nvSpPr>
          <p:cNvPr id="23" name="TextBox 23"/>
          <p:cNvSpPr txBox="1"/>
          <p:nvPr/>
        </p:nvSpPr>
        <p:spPr>
          <a:xfrm>
            <a:off x="16060646" y="9637199"/>
            <a:ext cx="1947854" cy="481330"/>
          </a:xfrm>
          <a:prstGeom prst="rect">
            <a:avLst/>
          </a:prstGeom>
        </p:spPr>
        <p:txBody>
          <a:bodyPr lIns="0" tIns="0" rIns="0" bIns="0" rtlCol="0" anchor="t">
            <a:spAutoFit/>
          </a:bodyPr>
          <a:lstStyle/>
          <a:p>
            <a:pPr algn="ctr">
              <a:lnSpc>
                <a:spcPts val="3919"/>
              </a:lnSpc>
            </a:pPr>
            <a:r>
              <a:rPr lang="en-US" sz="2799">
                <a:solidFill>
                  <a:srgbClr val="7090CA"/>
                </a:solidFill>
                <a:latin typeface="Montserrat Classic Bold"/>
              </a:rPr>
              <a:t>10 of 17</a:t>
            </a:r>
          </a:p>
        </p:txBody>
      </p:sp>
      <p:sp>
        <p:nvSpPr>
          <p:cNvPr id="24" name="TextBox 24"/>
          <p:cNvSpPr txBox="1"/>
          <p:nvPr/>
        </p:nvSpPr>
        <p:spPr>
          <a:xfrm>
            <a:off x="256787" y="3002975"/>
            <a:ext cx="3073598" cy="438786"/>
          </a:xfrm>
          <a:prstGeom prst="rect">
            <a:avLst/>
          </a:prstGeom>
        </p:spPr>
        <p:txBody>
          <a:bodyPr lIns="0" tIns="0" rIns="0" bIns="0" rtlCol="0" anchor="t">
            <a:spAutoFit/>
          </a:bodyPr>
          <a:lstStyle/>
          <a:p>
            <a:pPr marL="0" lvl="1" indent="0" algn="just">
              <a:lnSpc>
                <a:spcPts val="3639"/>
              </a:lnSpc>
              <a:spcBef>
                <a:spcPct val="0"/>
              </a:spcBef>
            </a:pPr>
            <a:r>
              <a:rPr lang="en-US" sz="2599">
                <a:solidFill>
                  <a:srgbClr val="7090CA"/>
                </a:solidFill>
                <a:latin typeface="Montserrat Classic Bold"/>
              </a:rPr>
              <a:t>Ever Standing Out</a:t>
            </a:r>
          </a:p>
        </p:txBody>
      </p:sp>
      <p:sp>
        <p:nvSpPr>
          <p:cNvPr id="25" name="TextBox 25"/>
          <p:cNvSpPr txBox="1"/>
          <p:nvPr/>
        </p:nvSpPr>
        <p:spPr>
          <a:xfrm>
            <a:off x="262578" y="5923914"/>
            <a:ext cx="6640116" cy="438786"/>
          </a:xfrm>
          <a:prstGeom prst="rect">
            <a:avLst/>
          </a:prstGeom>
        </p:spPr>
        <p:txBody>
          <a:bodyPr lIns="0" tIns="0" rIns="0" bIns="0" rtlCol="0" anchor="t">
            <a:spAutoFit/>
          </a:bodyPr>
          <a:lstStyle/>
          <a:p>
            <a:pPr marL="0" lvl="1" indent="0" algn="just">
              <a:lnSpc>
                <a:spcPts val="3639"/>
              </a:lnSpc>
              <a:spcBef>
                <a:spcPct val="0"/>
              </a:spcBef>
            </a:pPr>
            <a:r>
              <a:rPr lang="en-US" sz="2599">
                <a:solidFill>
                  <a:srgbClr val="7090CA"/>
                </a:solidFill>
                <a:latin typeface="Montserrat Classic Bold"/>
              </a:rPr>
              <a:t>Your Name, Your Logo, Your Experience</a:t>
            </a:r>
          </a:p>
        </p:txBody>
      </p:sp>
      <p:sp>
        <p:nvSpPr>
          <p:cNvPr id="26" name="TextBox 26"/>
          <p:cNvSpPr txBox="1"/>
          <p:nvPr/>
        </p:nvSpPr>
        <p:spPr>
          <a:xfrm>
            <a:off x="8351719" y="5264590"/>
            <a:ext cx="4657279" cy="438786"/>
          </a:xfrm>
          <a:prstGeom prst="rect">
            <a:avLst/>
          </a:prstGeom>
        </p:spPr>
        <p:txBody>
          <a:bodyPr lIns="0" tIns="0" rIns="0" bIns="0" rtlCol="0" anchor="t">
            <a:spAutoFit/>
          </a:bodyPr>
          <a:lstStyle/>
          <a:p>
            <a:pPr marL="0" lvl="1" indent="0" algn="just">
              <a:lnSpc>
                <a:spcPts val="3639"/>
              </a:lnSpc>
              <a:spcBef>
                <a:spcPct val="0"/>
              </a:spcBef>
            </a:pPr>
            <a:r>
              <a:rPr lang="en-US" sz="2599">
                <a:solidFill>
                  <a:srgbClr val="7090CA"/>
                </a:solidFill>
                <a:latin typeface="Montserrat Classic Bold"/>
              </a:rPr>
              <a:t>Promise To The Community</a:t>
            </a:r>
          </a:p>
        </p:txBody>
      </p:sp>
      <p:sp>
        <p:nvSpPr>
          <p:cNvPr id="27" name="TextBox 27"/>
          <p:cNvSpPr txBox="1"/>
          <p:nvPr/>
        </p:nvSpPr>
        <p:spPr>
          <a:xfrm>
            <a:off x="262578" y="6334125"/>
            <a:ext cx="7878348" cy="3200399"/>
          </a:xfrm>
          <a:prstGeom prst="rect">
            <a:avLst/>
          </a:prstGeom>
        </p:spPr>
        <p:txBody>
          <a:bodyPr lIns="0" tIns="0" rIns="0" bIns="0" rtlCol="0" anchor="t">
            <a:spAutoFit/>
          </a:bodyPr>
          <a:lstStyle/>
          <a:p>
            <a:pPr marL="0" lvl="1" indent="0" algn="just">
              <a:lnSpc>
                <a:spcPts val="2100"/>
              </a:lnSpc>
              <a:spcBef>
                <a:spcPct val="0"/>
              </a:spcBef>
            </a:pPr>
            <a:r>
              <a:rPr lang="en-US" sz="1500" u="none" strike="noStrike">
                <a:solidFill>
                  <a:srgbClr val="000000"/>
                </a:solidFill>
                <a:latin typeface="Montserrat Classic"/>
              </a:rPr>
              <a:t>As top fortune tech companies release new innovating products, oftentimes to witness a demo you need to travel to a ‘Miami’, or an ‘Atlanta'. AnuVision is building a new Experience Center to counter this problem in our own backyard.</a:t>
            </a:r>
          </a:p>
          <a:p>
            <a:pPr marL="0" lvl="1" indent="0" algn="just">
              <a:lnSpc>
                <a:spcPts val="2100"/>
              </a:lnSpc>
              <a:spcBef>
                <a:spcPct val="0"/>
              </a:spcBef>
            </a:pPr>
            <a:endParaRPr lang="en-US" sz="1500" u="none" strike="noStrike">
              <a:solidFill>
                <a:srgbClr val="000000"/>
              </a:solidFill>
              <a:latin typeface="Montserrat Classic"/>
            </a:endParaRPr>
          </a:p>
          <a:p>
            <a:pPr marL="0" lvl="1" indent="0" algn="just">
              <a:lnSpc>
                <a:spcPts val="2100"/>
              </a:lnSpc>
              <a:spcBef>
                <a:spcPct val="0"/>
              </a:spcBef>
            </a:pPr>
            <a:r>
              <a:rPr lang="en-US" sz="1500" u="none" strike="noStrike">
                <a:solidFill>
                  <a:srgbClr val="000000"/>
                </a:solidFill>
                <a:latin typeface="Montserrat Classic"/>
              </a:rPr>
              <a:t>The center will bring tangible examples of how technology seamlessly integrates into various industries. In addition to modeled rooms, an elevated stance will be played in personalization—envision a demonstration uniquely tailored to your brand. Watch as the room transforms with your company colors, logo, and promotional videos playing throughout. This is not just a display; it's an immersive EXPERIENCE through the possibilities of exploring what new technology can build for your business.</a:t>
            </a:r>
          </a:p>
          <a:p>
            <a:pPr marL="0" lvl="1" indent="0" algn="just">
              <a:lnSpc>
                <a:spcPts val="2100"/>
              </a:lnSpc>
              <a:spcBef>
                <a:spcPct val="0"/>
              </a:spcBef>
            </a:pPr>
            <a:endParaRPr lang="en-US" sz="1500" u="none" strike="noStrike">
              <a:solidFill>
                <a:srgbClr val="000000"/>
              </a:solidFill>
              <a:latin typeface="Montserrat Classic"/>
            </a:endParaRPr>
          </a:p>
        </p:txBody>
      </p:sp>
      <p:sp>
        <p:nvSpPr>
          <p:cNvPr id="28" name="TextBox 28"/>
          <p:cNvSpPr txBox="1"/>
          <p:nvPr/>
        </p:nvSpPr>
        <p:spPr>
          <a:xfrm>
            <a:off x="8351719" y="5693850"/>
            <a:ext cx="9742507" cy="4000499"/>
          </a:xfrm>
          <a:prstGeom prst="rect">
            <a:avLst/>
          </a:prstGeom>
        </p:spPr>
        <p:txBody>
          <a:bodyPr lIns="0" tIns="0" rIns="0" bIns="0" rtlCol="0" anchor="t">
            <a:spAutoFit/>
          </a:bodyPr>
          <a:lstStyle/>
          <a:p>
            <a:pPr algn="just">
              <a:lnSpc>
                <a:spcPts val="2100"/>
              </a:lnSpc>
            </a:pPr>
            <a:r>
              <a:rPr lang="en-US" sz="1500">
                <a:solidFill>
                  <a:srgbClr val="000000"/>
                </a:solidFill>
                <a:latin typeface="Montserrat Classic"/>
              </a:rPr>
              <a:t>The creation of our new Experience Center is meant to mark a milestone, by promoting AnuVision Technologies to new heights , as well as leading in collaboration for our community. This state-of-the-art facility is designed not only to enhance our internal operations and foster creativity but also to serve as a dynamic hub for our valued partners across diverse industries. By providing a welcoming environment, equipped with cutting-edge technology, our partners in product, design/architecture, construction, managed tech services will have the opportunity to showcase their spin to these future products and we all can serve them to clients and teams. This synergistic space is not just about advancing our individual interests; it's a testament to leading in collective growth.</a:t>
            </a:r>
          </a:p>
          <a:p>
            <a:pPr algn="just">
              <a:lnSpc>
                <a:spcPts val="2100"/>
              </a:lnSpc>
            </a:pPr>
            <a:endParaRPr lang="en-US" sz="1500">
              <a:solidFill>
                <a:srgbClr val="000000"/>
              </a:solidFill>
              <a:latin typeface="Montserrat Classic"/>
            </a:endParaRPr>
          </a:p>
          <a:p>
            <a:pPr algn="just">
              <a:lnSpc>
                <a:spcPts val="2100"/>
              </a:lnSpc>
            </a:pPr>
            <a:r>
              <a:rPr lang="en-US" sz="1500">
                <a:solidFill>
                  <a:srgbClr val="000000"/>
                </a:solidFill>
                <a:latin typeface="Montserrat Classic"/>
              </a:rPr>
              <a:t>Moreover, the inclusion of dedicated classrooms within the center will bring versatile spaces which will host a variety of shared events aimed at empowering individuals, fostering continuous learning, and facilitating networking opportunities. All to help expand the same community engagement that led me to where I am today. In essence, our Experience Center is our contribution to evolving Jax to further connect, grow and prosper.</a:t>
            </a:r>
          </a:p>
          <a:p>
            <a:pPr algn="just">
              <a:lnSpc>
                <a:spcPts val="2100"/>
              </a:lnSpc>
            </a:pPr>
            <a:endParaRPr lang="en-US" sz="1500">
              <a:solidFill>
                <a:srgbClr val="000000"/>
              </a:solidFill>
              <a:latin typeface="Montserrat Class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l="-637" r="-637"/>
            </a:stretch>
          </a:blipFill>
        </p:spPr>
      </p:sp>
      <p:sp>
        <p:nvSpPr>
          <p:cNvPr id="3" name="Freeform 3"/>
          <p:cNvSpPr/>
          <p:nvPr/>
        </p:nvSpPr>
        <p:spPr>
          <a:xfrm flipH="1">
            <a:off x="485387" y="482959"/>
            <a:ext cx="1839800" cy="1839800"/>
          </a:xfrm>
          <a:custGeom>
            <a:avLst/>
            <a:gdLst/>
            <a:ahLst/>
            <a:cxnLst/>
            <a:rect l="l" t="t" r="r" b="b"/>
            <a:pathLst>
              <a:path w="1839800" h="1839800">
                <a:moveTo>
                  <a:pt x="1839800" y="0"/>
                </a:moveTo>
                <a:lnTo>
                  <a:pt x="0" y="0"/>
                </a:lnTo>
                <a:lnTo>
                  <a:pt x="0" y="1839801"/>
                </a:lnTo>
                <a:lnTo>
                  <a:pt x="1839800" y="1839801"/>
                </a:lnTo>
                <a:lnTo>
                  <a:pt x="183980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V="1">
            <a:off x="0" y="7169236"/>
            <a:ext cx="4292963" cy="3117764"/>
          </a:xfrm>
          <a:custGeom>
            <a:avLst/>
            <a:gdLst/>
            <a:ahLst/>
            <a:cxnLst/>
            <a:rect l="l" t="t" r="r" b="b"/>
            <a:pathLst>
              <a:path w="4292963" h="3117764">
                <a:moveTo>
                  <a:pt x="0" y="3117764"/>
                </a:moveTo>
                <a:lnTo>
                  <a:pt x="4292963" y="3117764"/>
                </a:lnTo>
                <a:lnTo>
                  <a:pt x="4292963" y="0"/>
                </a:lnTo>
                <a:lnTo>
                  <a:pt x="0" y="0"/>
                </a:lnTo>
                <a:lnTo>
                  <a:pt x="0" y="311776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3319109" y="0"/>
            <a:ext cx="6027876" cy="2511615"/>
          </a:xfrm>
          <a:custGeom>
            <a:avLst/>
            <a:gdLst/>
            <a:ahLst/>
            <a:cxnLst/>
            <a:rect l="l" t="t" r="r" b="b"/>
            <a:pathLst>
              <a:path w="6027876" h="2511615">
                <a:moveTo>
                  <a:pt x="0" y="0"/>
                </a:moveTo>
                <a:lnTo>
                  <a:pt x="6027876" y="0"/>
                </a:lnTo>
                <a:lnTo>
                  <a:pt x="6027876" y="2511615"/>
                </a:lnTo>
                <a:lnTo>
                  <a:pt x="0" y="2511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8932031" y="9525846"/>
            <a:ext cx="10430952" cy="761154"/>
            <a:chOff x="0" y="0"/>
            <a:chExt cx="87421524" cy="6379210"/>
          </a:xfrm>
        </p:grpSpPr>
        <p:sp>
          <p:nvSpPr>
            <p:cNvPr id="7" name="Freeform 7"/>
            <p:cNvSpPr/>
            <p:nvPr/>
          </p:nvSpPr>
          <p:spPr>
            <a:xfrm>
              <a:off x="0" y="0"/>
              <a:ext cx="87421523" cy="6379210"/>
            </a:xfrm>
            <a:custGeom>
              <a:avLst/>
              <a:gdLst/>
              <a:ahLst/>
              <a:cxnLst/>
              <a:rect l="l" t="t" r="r" b="b"/>
              <a:pathLst>
                <a:path w="87421523" h="6379210">
                  <a:moveTo>
                    <a:pt x="80591075" y="0"/>
                  </a:moveTo>
                  <a:lnTo>
                    <a:pt x="12163156" y="0"/>
                  </a:lnTo>
                  <a:lnTo>
                    <a:pt x="7031271" y="7620"/>
                  </a:lnTo>
                  <a:lnTo>
                    <a:pt x="0" y="6379210"/>
                  </a:lnTo>
                  <a:lnTo>
                    <a:pt x="80775615" y="6379210"/>
                  </a:lnTo>
                  <a:lnTo>
                    <a:pt x="87421523" y="0"/>
                  </a:lnTo>
                  <a:close/>
                </a:path>
              </a:pathLst>
            </a:custGeom>
            <a:solidFill>
              <a:srgbClr val="7090CA"/>
            </a:solidFill>
          </p:spPr>
        </p:sp>
      </p:grpSp>
      <p:grpSp>
        <p:nvGrpSpPr>
          <p:cNvPr id="8" name="Group 8"/>
          <p:cNvGrpSpPr/>
          <p:nvPr/>
        </p:nvGrpSpPr>
        <p:grpSpPr>
          <a:xfrm>
            <a:off x="16199672" y="9617688"/>
            <a:ext cx="1669804" cy="577469"/>
            <a:chOff x="0" y="0"/>
            <a:chExt cx="1175142" cy="406400"/>
          </a:xfrm>
        </p:grpSpPr>
        <p:sp>
          <p:nvSpPr>
            <p:cNvPr id="9" name="Freeform 9"/>
            <p:cNvSpPr/>
            <p:nvPr/>
          </p:nvSpPr>
          <p:spPr>
            <a:xfrm>
              <a:off x="0" y="0"/>
              <a:ext cx="1175142" cy="406400"/>
            </a:xfrm>
            <a:custGeom>
              <a:avLst/>
              <a:gdLst/>
              <a:ahLst/>
              <a:cxnLst/>
              <a:rect l="l" t="t" r="r" b="b"/>
              <a:pathLst>
                <a:path w="1175142" h="406400">
                  <a:moveTo>
                    <a:pt x="971942" y="0"/>
                  </a:moveTo>
                  <a:cubicBezTo>
                    <a:pt x="1084166" y="0"/>
                    <a:pt x="1175142" y="90976"/>
                    <a:pt x="1175142" y="203200"/>
                  </a:cubicBezTo>
                  <a:cubicBezTo>
                    <a:pt x="1175142" y="315424"/>
                    <a:pt x="1084166" y="406400"/>
                    <a:pt x="97194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0" name="TextBox 10"/>
            <p:cNvSpPr txBox="1"/>
            <p:nvPr/>
          </p:nvSpPr>
          <p:spPr>
            <a:xfrm>
              <a:off x="0" y="-57150"/>
              <a:ext cx="1175142" cy="463550"/>
            </a:xfrm>
            <a:prstGeom prst="rect">
              <a:avLst/>
            </a:prstGeom>
          </p:spPr>
          <p:txBody>
            <a:bodyPr lIns="50800" tIns="50800" rIns="50800" bIns="50800" rtlCol="0" anchor="ctr"/>
            <a:lstStyle/>
            <a:p>
              <a:pPr algn="ctr">
                <a:lnSpc>
                  <a:spcPts val="3415"/>
                </a:lnSpc>
              </a:pPr>
              <a:endParaRPr/>
            </a:p>
          </p:txBody>
        </p:sp>
      </p:grpSp>
      <p:sp>
        <p:nvSpPr>
          <p:cNvPr id="11" name="TextBox 11"/>
          <p:cNvSpPr txBox="1"/>
          <p:nvPr/>
        </p:nvSpPr>
        <p:spPr>
          <a:xfrm>
            <a:off x="4135992" y="2642850"/>
            <a:ext cx="13733483" cy="6341110"/>
          </a:xfrm>
          <a:prstGeom prst="rect">
            <a:avLst/>
          </a:prstGeom>
        </p:spPr>
        <p:txBody>
          <a:bodyPr lIns="0" tIns="0" rIns="0" bIns="0" rtlCol="0" anchor="t">
            <a:spAutoFit/>
          </a:bodyPr>
          <a:lstStyle/>
          <a:p>
            <a:pPr algn="just">
              <a:lnSpc>
                <a:spcPts val="2240"/>
              </a:lnSpc>
            </a:pPr>
            <a:r>
              <a:rPr lang="en-US" sz="1600">
                <a:solidFill>
                  <a:srgbClr val="000000"/>
                </a:solidFill>
                <a:latin typeface="Montserrat Classic"/>
              </a:rPr>
              <a:t>I would like to express my enthusiasm and gratitude for the opportunity to be considered for the overall title of 2024 Small Business Leader of the Year. It would be an absolute honor to receive this recognition from the Jacksonville Chamber, an organization that I hold in the highest regard for its dedication to fostering growth and prosperity in our vibrant community.</a:t>
            </a:r>
          </a:p>
          <a:p>
            <a:pPr algn="just">
              <a:lnSpc>
                <a:spcPts val="2240"/>
              </a:lnSpc>
            </a:pPr>
            <a:endParaRPr lang="en-US" sz="1600">
              <a:solidFill>
                <a:srgbClr val="000000"/>
              </a:solidFill>
              <a:latin typeface="Montserrat Classic"/>
            </a:endParaRPr>
          </a:p>
          <a:p>
            <a:pPr algn="just">
              <a:lnSpc>
                <a:spcPts val="2240"/>
              </a:lnSpc>
            </a:pPr>
            <a:r>
              <a:rPr lang="en-US" sz="1600">
                <a:solidFill>
                  <a:srgbClr val="000000"/>
                </a:solidFill>
                <a:latin typeface="Montserrat Classic"/>
              </a:rPr>
              <a:t>Being a woman-owned and Native American-owned business has been a source of pride and inspiration for me. Throughout my professional journey, I have sought to not only break barriers but also to serve as a role model for aspiring entrepreneurs from underrepresented communities. This recognition would not only be a personal achievement but an award for highlighting the importance of diverse voices in business.</a:t>
            </a:r>
          </a:p>
          <a:p>
            <a:pPr algn="just">
              <a:lnSpc>
                <a:spcPts val="2240"/>
              </a:lnSpc>
            </a:pPr>
            <a:endParaRPr lang="en-US" sz="1600">
              <a:solidFill>
                <a:srgbClr val="000000"/>
              </a:solidFill>
              <a:latin typeface="Montserrat Classic"/>
            </a:endParaRPr>
          </a:p>
          <a:p>
            <a:pPr algn="just">
              <a:lnSpc>
                <a:spcPts val="2240"/>
              </a:lnSpc>
            </a:pPr>
            <a:r>
              <a:rPr lang="en-US" sz="1600">
                <a:solidFill>
                  <a:srgbClr val="000000"/>
                </a:solidFill>
                <a:latin typeface="Montserrat Classic"/>
              </a:rPr>
              <a:t>All my leadership efforts, starting in my early career to AnuVision Technologies, have been driven by the belief that authenticity and integrity strengthens our community and enhances our collective ability to innovate and succeed. As a leader for businesses and individuals alike, I have actively promoted education and personal growth within my own team, fostering an environment where unique perspectives are celebrated, and everyone has the opportunity to thrive.</a:t>
            </a:r>
          </a:p>
          <a:p>
            <a:pPr algn="just">
              <a:lnSpc>
                <a:spcPts val="2240"/>
              </a:lnSpc>
            </a:pPr>
            <a:endParaRPr lang="en-US" sz="1600">
              <a:solidFill>
                <a:srgbClr val="000000"/>
              </a:solidFill>
              <a:latin typeface="Montserrat Classic"/>
            </a:endParaRPr>
          </a:p>
          <a:p>
            <a:pPr algn="just">
              <a:lnSpc>
                <a:spcPts val="2240"/>
              </a:lnSpc>
            </a:pPr>
            <a:r>
              <a:rPr lang="en-US" sz="1600">
                <a:solidFill>
                  <a:srgbClr val="000000"/>
                </a:solidFill>
                <a:latin typeface="Montserrat Classic"/>
              </a:rPr>
              <a:t>I am passionate about using this title to advocate for fellow small businesses and empower women to succeed in technology. I envision leveraging this platform to create mentorship programs in my own Jacksonville IT Council that specifically target students expanding into technology, providing them with the support and guidance they need to navigate and thrive in this dynamic industry.</a:t>
            </a:r>
          </a:p>
          <a:p>
            <a:pPr algn="just">
              <a:lnSpc>
                <a:spcPts val="2240"/>
              </a:lnSpc>
            </a:pPr>
            <a:endParaRPr lang="en-US" sz="1600">
              <a:solidFill>
                <a:srgbClr val="000000"/>
              </a:solidFill>
              <a:latin typeface="Montserrat Classic"/>
            </a:endParaRPr>
          </a:p>
          <a:p>
            <a:pPr algn="just">
              <a:lnSpc>
                <a:spcPts val="2240"/>
              </a:lnSpc>
            </a:pPr>
            <a:r>
              <a:rPr lang="en-US" sz="1600">
                <a:solidFill>
                  <a:srgbClr val="000000"/>
                </a:solidFill>
                <a:latin typeface="Montserrat Classic"/>
              </a:rPr>
              <a:t>My leadership philosophy is rooted in the idea that success is not only measured by personal achievements but by the positive impact we have on the broader community. Thank you for considering my application for the Overall 2024 Small Business Leader of the Year. I am eager to contribute to the continued success and growth of Jacksonville, and I am confident that together, we will continue to create a thriving and inclusive business community that benefits us all.</a:t>
            </a:r>
          </a:p>
          <a:p>
            <a:pPr algn="just">
              <a:lnSpc>
                <a:spcPts val="2240"/>
              </a:lnSpc>
            </a:pPr>
            <a:endParaRPr lang="en-US" sz="1600">
              <a:solidFill>
                <a:srgbClr val="000000"/>
              </a:solidFill>
              <a:latin typeface="Montserrat Classic"/>
            </a:endParaRPr>
          </a:p>
        </p:txBody>
      </p:sp>
      <p:sp>
        <p:nvSpPr>
          <p:cNvPr id="12" name="Freeform 12"/>
          <p:cNvSpPr/>
          <p:nvPr/>
        </p:nvSpPr>
        <p:spPr>
          <a:xfrm>
            <a:off x="302960" y="2734295"/>
            <a:ext cx="3367940" cy="4475668"/>
          </a:xfrm>
          <a:custGeom>
            <a:avLst/>
            <a:gdLst/>
            <a:ahLst/>
            <a:cxnLst/>
            <a:rect l="l" t="t" r="r" b="b"/>
            <a:pathLst>
              <a:path w="3367940" h="4475668">
                <a:moveTo>
                  <a:pt x="0" y="0"/>
                </a:moveTo>
                <a:lnTo>
                  <a:pt x="3367940" y="0"/>
                </a:lnTo>
                <a:lnTo>
                  <a:pt x="3367940" y="4475668"/>
                </a:lnTo>
                <a:lnTo>
                  <a:pt x="0" y="4475668"/>
                </a:lnTo>
                <a:lnTo>
                  <a:pt x="0" y="0"/>
                </a:lnTo>
                <a:close/>
              </a:path>
            </a:pathLst>
          </a:custGeom>
          <a:blipFill>
            <a:blip r:embed="rId9"/>
            <a:stretch>
              <a:fillRect/>
            </a:stretch>
          </a:blipFill>
        </p:spPr>
      </p:sp>
      <p:sp>
        <p:nvSpPr>
          <p:cNvPr id="13" name="TextBox 13"/>
          <p:cNvSpPr txBox="1"/>
          <p:nvPr/>
        </p:nvSpPr>
        <p:spPr>
          <a:xfrm>
            <a:off x="1053181" y="1110442"/>
            <a:ext cx="14220881" cy="1019097"/>
          </a:xfrm>
          <a:prstGeom prst="rect">
            <a:avLst/>
          </a:prstGeom>
        </p:spPr>
        <p:txBody>
          <a:bodyPr lIns="0" tIns="0" rIns="0" bIns="0" rtlCol="0" anchor="t">
            <a:spAutoFit/>
          </a:bodyPr>
          <a:lstStyle/>
          <a:p>
            <a:pPr>
              <a:lnSpc>
                <a:spcPts val="8404"/>
              </a:lnSpc>
            </a:pPr>
            <a:r>
              <a:rPr lang="en-US" sz="6003" spc="480">
                <a:solidFill>
                  <a:srgbClr val="7090CA"/>
                </a:solidFill>
                <a:latin typeface="League Spartan"/>
              </a:rPr>
              <a:t>STATEMENT OF MERIT</a:t>
            </a:r>
          </a:p>
        </p:txBody>
      </p:sp>
      <p:sp>
        <p:nvSpPr>
          <p:cNvPr id="14" name="TextBox 14"/>
          <p:cNvSpPr txBox="1"/>
          <p:nvPr/>
        </p:nvSpPr>
        <p:spPr>
          <a:xfrm>
            <a:off x="2506801" y="1955788"/>
            <a:ext cx="6182673" cy="423812"/>
          </a:xfrm>
          <a:prstGeom prst="rect">
            <a:avLst/>
          </a:prstGeom>
        </p:spPr>
        <p:txBody>
          <a:bodyPr lIns="0" tIns="0" rIns="0" bIns="0" rtlCol="0" anchor="t">
            <a:spAutoFit/>
          </a:bodyPr>
          <a:lstStyle/>
          <a:p>
            <a:pPr>
              <a:lnSpc>
                <a:spcPts val="3415"/>
              </a:lnSpc>
            </a:pPr>
            <a:r>
              <a:rPr lang="en-US" sz="2439" spc="1707">
                <a:solidFill>
                  <a:srgbClr val="90D4D7"/>
                </a:solidFill>
                <a:latin typeface="Montserrat Classic"/>
              </a:rPr>
              <a:t>SBLY 2023</a:t>
            </a:r>
          </a:p>
        </p:txBody>
      </p:sp>
      <p:sp>
        <p:nvSpPr>
          <p:cNvPr id="15" name="TextBox 15"/>
          <p:cNvSpPr txBox="1"/>
          <p:nvPr/>
        </p:nvSpPr>
        <p:spPr>
          <a:xfrm>
            <a:off x="10039720" y="9679761"/>
            <a:ext cx="6018951" cy="422275"/>
          </a:xfrm>
          <a:prstGeom prst="rect">
            <a:avLst/>
          </a:prstGeom>
        </p:spPr>
        <p:txBody>
          <a:bodyPr lIns="0" tIns="0" rIns="0" bIns="0" rtlCol="0" anchor="t">
            <a:spAutoFit/>
          </a:bodyPr>
          <a:lstStyle/>
          <a:p>
            <a:pPr>
              <a:lnSpc>
                <a:spcPts val="3499"/>
              </a:lnSpc>
            </a:pPr>
            <a:r>
              <a:rPr lang="en-US" sz="2499">
                <a:solidFill>
                  <a:srgbClr val="FFFFFF"/>
                </a:solidFill>
                <a:latin typeface="Montserrat Classic"/>
              </a:rPr>
              <a:t>Summer Vyne </a:t>
            </a:r>
          </a:p>
        </p:txBody>
      </p:sp>
      <p:sp>
        <p:nvSpPr>
          <p:cNvPr id="16" name="TextBox 16"/>
          <p:cNvSpPr txBox="1"/>
          <p:nvPr/>
        </p:nvSpPr>
        <p:spPr>
          <a:xfrm>
            <a:off x="16060646" y="9637199"/>
            <a:ext cx="1947854" cy="481330"/>
          </a:xfrm>
          <a:prstGeom prst="rect">
            <a:avLst/>
          </a:prstGeom>
        </p:spPr>
        <p:txBody>
          <a:bodyPr lIns="0" tIns="0" rIns="0" bIns="0" rtlCol="0" anchor="t">
            <a:spAutoFit/>
          </a:bodyPr>
          <a:lstStyle/>
          <a:p>
            <a:pPr algn="ctr">
              <a:lnSpc>
                <a:spcPts val="3919"/>
              </a:lnSpc>
            </a:pPr>
            <a:r>
              <a:rPr lang="en-US" sz="2799">
                <a:solidFill>
                  <a:srgbClr val="7090CA"/>
                </a:solidFill>
                <a:latin typeface="Montserrat Classic Bold"/>
              </a:rPr>
              <a:t>11 of 17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l="-637" r="-637"/>
            </a:stretch>
          </a:blipFill>
        </p:spPr>
      </p:sp>
      <p:sp>
        <p:nvSpPr>
          <p:cNvPr id="3" name="Freeform 3"/>
          <p:cNvSpPr/>
          <p:nvPr/>
        </p:nvSpPr>
        <p:spPr>
          <a:xfrm flipH="1">
            <a:off x="485387" y="482959"/>
            <a:ext cx="1839800" cy="1839800"/>
          </a:xfrm>
          <a:custGeom>
            <a:avLst/>
            <a:gdLst/>
            <a:ahLst/>
            <a:cxnLst/>
            <a:rect l="l" t="t" r="r" b="b"/>
            <a:pathLst>
              <a:path w="1839800" h="1839800">
                <a:moveTo>
                  <a:pt x="1839800" y="0"/>
                </a:moveTo>
                <a:lnTo>
                  <a:pt x="0" y="0"/>
                </a:lnTo>
                <a:lnTo>
                  <a:pt x="0" y="1839801"/>
                </a:lnTo>
                <a:lnTo>
                  <a:pt x="1839800" y="1839801"/>
                </a:lnTo>
                <a:lnTo>
                  <a:pt x="183980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02880" y="2987161"/>
            <a:ext cx="18490880" cy="7299839"/>
            <a:chOff x="0" y="0"/>
            <a:chExt cx="4870026" cy="1922591"/>
          </a:xfrm>
        </p:grpSpPr>
        <p:sp>
          <p:nvSpPr>
            <p:cNvPr id="5" name="Freeform 5"/>
            <p:cNvSpPr/>
            <p:nvPr/>
          </p:nvSpPr>
          <p:spPr>
            <a:xfrm>
              <a:off x="0" y="0"/>
              <a:ext cx="4870026" cy="1922591"/>
            </a:xfrm>
            <a:custGeom>
              <a:avLst/>
              <a:gdLst/>
              <a:ahLst/>
              <a:cxnLst/>
              <a:rect l="l" t="t" r="r" b="b"/>
              <a:pathLst>
                <a:path w="4870026" h="1922591">
                  <a:moveTo>
                    <a:pt x="0" y="0"/>
                  </a:moveTo>
                  <a:lnTo>
                    <a:pt x="4870026" y="0"/>
                  </a:lnTo>
                  <a:lnTo>
                    <a:pt x="4870026" y="1922591"/>
                  </a:lnTo>
                  <a:lnTo>
                    <a:pt x="0" y="1922591"/>
                  </a:lnTo>
                  <a:close/>
                </a:path>
              </a:pathLst>
            </a:custGeom>
            <a:solidFill>
              <a:srgbClr val="7090CA"/>
            </a:solidFill>
          </p:spPr>
        </p:sp>
        <p:sp>
          <p:nvSpPr>
            <p:cNvPr id="6" name="TextBox 6"/>
            <p:cNvSpPr txBox="1"/>
            <p:nvPr/>
          </p:nvSpPr>
          <p:spPr>
            <a:xfrm>
              <a:off x="0" y="-57150"/>
              <a:ext cx="4870026" cy="1979741"/>
            </a:xfrm>
            <a:prstGeom prst="rect">
              <a:avLst/>
            </a:prstGeom>
          </p:spPr>
          <p:txBody>
            <a:bodyPr lIns="50800" tIns="50800" rIns="50800" bIns="50800" rtlCol="0" anchor="ctr"/>
            <a:lstStyle/>
            <a:p>
              <a:pPr algn="ctr">
                <a:lnSpc>
                  <a:spcPts val="3415"/>
                </a:lnSpc>
              </a:pPr>
              <a:endParaRPr/>
            </a:p>
          </p:txBody>
        </p:sp>
      </p:grpSp>
      <p:sp>
        <p:nvSpPr>
          <p:cNvPr id="7" name="Freeform 7"/>
          <p:cNvSpPr/>
          <p:nvPr/>
        </p:nvSpPr>
        <p:spPr>
          <a:xfrm flipV="1">
            <a:off x="0" y="7169236"/>
            <a:ext cx="4292963" cy="3117764"/>
          </a:xfrm>
          <a:custGeom>
            <a:avLst/>
            <a:gdLst/>
            <a:ahLst/>
            <a:cxnLst/>
            <a:rect l="l" t="t" r="r" b="b"/>
            <a:pathLst>
              <a:path w="4292963" h="3117764">
                <a:moveTo>
                  <a:pt x="0" y="3117764"/>
                </a:moveTo>
                <a:lnTo>
                  <a:pt x="4292963" y="3117764"/>
                </a:lnTo>
                <a:lnTo>
                  <a:pt x="4292963" y="0"/>
                </a:lnTo>
                <a:lnTo>
                  <a:pt x="0" y="0"/>
                </a:lnTo>
                <a:lnTo>
                  <a:pt x="0" y="311776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2260124" y="0"/>
            <a:ext cx="6027876" cy="2511615"/>
          </a:xfrm>
          <a:custGeom>
            <a:avLst/>
            <a:gdLst/>
            <a:ahLst/>
            <a:cxnLst/>
            <a:rect l="l" t="t" r="r" b="b"/>
            <a:pathLst>
              <a:path w="6027876" h="2511615">
                <a:moveTo>
                  <a:pt x="0" y="0"/>
                </a:moveTo>
                <a:lnTo>
                  <a:pt x="6027876" y="0"/>
                </a:lnTo>
                <a:lnTo>
                  <a:pt x="6027876" y="2511615"/>
                </a:lnTo>
                <a:lnTo>
                  <a:pt x="0" y="2511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8932031" y="9525846"/>
            <a:ext cx="10430952" cy="761154"/>
            <a:chOff x="0" y="0"/>
            <a:chExt cx="87421524" cy="6379210"/>
          </a:xfrm>
        </p:grpSpPr>
        <p:sp>
          <p:nvSpPr>
            <p:cNvPr id="10" name="Freeform 10"/>
            <p:cNvSpPr/>
            <p:nvPr/>
          </p:nvSpPr>
          <p:spPr>
            <a:xfrm>
              <a:off x="0" y="0"/>
              <a:ext cx="87421523" cy="6379210"/>
            </a:xfrm>
            <a:custGeom>
              <a:avLst/>
              <a:gdLst/>
              <a:ahLst/>
              <a:cxnLst/>
              <a:rect l="l" t="t" r="r" b="b"/>
              <a:pathLst>
                <a:path w="87421523" h="6379210">
                  <a:moveTo>
                    <a:pt x="80591075" y="0"/>
                  </a:moveTo>
                  <a:lnTo>
                    <a:pt x="12163156" y="0"/>
                  </a:lnTo>
                  <a:lnTo>
                    <a:pt x="7031271" y="7620"/>
                  </a:lnTo>
                  <a:lnTo>
                    <a:pt x="0" y="6379210"/>
                  </a:lnTo>
                  <a:lnTo>
                    <a:pt x="80775615" y="6379210"/>
                  </a:lnTo>
                  <a:lnTo>
                    <a:pt x="87421523" y="0"/>
                  </a:lnTo>
                  <a:close/>
                </a:path>
              </a:pathLst>
            </a:custGeom>
            <a:solidFill>
              <a:srgbClr val="90D4D7"/>
            </a:solidFill>
          </p:spPr>
        </p:sp>
      </p:grpSp>
      <p:grpSp>
        <p:nvGrpSpPr>
          <p:cNvPr id="11" name="Group 11"/>
          <p:cNvGrpSpPr/>
          <p:nvPr/>
        </p:nvGrpSpPr>
        <p:grpSpPr>
          <a:xfrm>
            <a:off x="16199672" y="9617688"/>
            <a:ext cx="1669804" cy="577469"/>
            <a:chOff x="0" y="0"/>
            <a:chExt cx="1175142" cy="406400"/>
          </a:xfrm>
        </p:grpSpPr>
        <p:sp>
          <p:nvSpPr>
            <p:cNvPr id="12" name="Freeform 12"/>
            <p:cNvSpPr/>
            <p:nvPr/>
          </p:nvSpPr>
          <p:spPr>
            <a:xfrm>
              <a:off x="0" y="0"/>
              <a:ext cx="1175142" cy="406400"/>
            </a:xfrm>
            <a:custGeom>
              <a:avLst/>
              <a:gdLst/>
              <a:ahLst/>
              <a:cxnLst/>
              <a:rect l="l" t="t" r="r" b="b"/>
              <a:pathLst>
                <a:path w="1175142" h="406400">
                  <a:moveTo>
                    <a:pt x="971942" y="0"/>
                  </a:moveTo>
                  <a:cubicBezTo>
                    <a:pt x="1084166" y="0"/>
                    <a:pt x="1175142" y="90976"/>
                    <a:pt x="1175142" y="203200"/>
                  </a:cubicBezTo>
                  <a:cubicBezTo>
                    <a:pt x="1175142" y="315424"/>
                    <a:pt x="1084166" y="406400"/>
                    <a:pt x="97194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3" name="TextBox 13"/>
            <p:cNvSpPr txBox="1"/>
            <p:nvPr/>
          </p:nvSpPr>
          <p:spPr>
            <a:xfrm>
              <a:off x="0" y="-57150"/>
              <a:ext cx="1175142" cy="463550"/>
            </a:xfrm>
            <a:prstGeom prst="rect">
              <a:avLst/>
            </a:prstGeom>
          </p:spPr>
          <p:txBody>
            <a:bodyPr lIns="50800" tIns="50800" rIns="50800" bIns="50800" rtlCol="0" anchor="ctr"/>
            <a:lstStyle/>
            <a:p>
              <a:pPr algn="ctr">
                <a:lnSpc>
                  <a:spcPts val="3415"/>
                </a:lnSpc>
              </a:pPr>
              <a:endParaRPr/>
            </a:p>
          </p:txBody>
        </p:sp>
      </p:grpSp>
      <p:sp>
        <p:nvSpPr>
          <p:cNvPr id="14" name="Freeform 14"/>
          <p:cNvSpPr/>
          <p:nvPr/>
        </p:nvSpPr>
        <p:spPr>
          <a:xfrm>
            <a:off x="354646" y="2763304"/>
            <a:ext cx="5526087" cy="7151407"/>
          </a:xfrm>
          <a:custGeom>
            <a:avLst/>
            <a:gdLst/>
            <a:ahLst/>
            <a:cxnLst/>
            <a:rect l="l" t="t" r="r" b="b"/>
            <a:pathLst>
              <a:path w="5526087" h="7151407">
                <a:moveTo>
                  <a:pt x="0" y="0"/>
                </a:moveTo>
                <a:lnTo>
                  <a:pt x="5526087" y="0"/>
                </a:lnTo>
                <a:lnTo>
                  <a:pt x="5526087" y="7151407"/>
                </a:lnTo>
                <a:lnTo>
                  <a:pt x="0" y="7151407"/>
                </a:lnTo>
                <a:lnTo>
                  <a:pt x="0" y="0"/>
                </a:lnTo>
                <a:close/>
              </a:path>
            </a:pathLst>
          </a:custGeom>
          <a:blipFill>
            <a:blip r:embed="rId9"/>
            <a:stretch>
              <a:fillRect/>
            </a:stretch>
          </a:blipFill>
        </p:spPr>
      </p:sp>
      <p:sp>
        <p:nvSpPr>
          <p:cNvPr id="15" name="Freeform 15"/>
          <p:cNvSpPr/>
          <p:nvPr/>
        </p:nvSpPr>
        <p:spPr>
          <a:xfrm>
            <a:off x="6414133" y="2603457"/>
            <a:ext cx="5421740" cy="7014231"/>
          </a:xfrm>
          <a:custGeom>
            <a:avLst/>
            <a:gdLst/>
            <a:ahLst/>
            <a:cxnLst/>
            <a:rect l="l" t="t" r="r" b="b"/>
            <a:pathLst>
              <a:path w="5421740" h="7014231">
                <a:moveTo>
                  <a:pt x="0" y="0"/>
                </a:moveTo>
                <a:lnTo>
                  <a:pt x="5421739" y="0"/>
                </a:lnTo>
                <a:lnTo>
                  <a:pt x="5421739" y="7014231"/>
                </a:lnTo>
                <a:lnTo>
                  <a:pt x="0" y="7014231"/>
                </a:lnTo>
                <a:lnTo>
                  <a:pt x="0" y="0"/>
                </a:lnTo>
                <a:close/>
              </a:path>
            </a:pathLst>
          </a:custGeom>
          <a:blipFill>
            <a:blip r:embed="rId10"/>
            <a:stretch>
              <a:fillRect/>
            </a:stretch>
          </a:blipFill>
        </p:spPr>
      </p:sp>
      <p:sp>
        <p:nvSpPr>
          <p:cNvPr id="16" name="Freeform 16"/>
          <p:cNvSpPr/>
          <p:nvPr/>
        </p:nvSpPr>
        <p:spPr>
          <a:xfrm>
            <a:off x="12369272" y="2353112"/>
            <a:ext cx="5334258" cy="6905188"/>
          </a:xfrm>
          <a:custGeom>
            <a:avLst/>
            <a:gdLst/>
            <a:ahLst/>
            <a:cxnLst/>
            <a:rect l="l" t="t" r="r" b="b"/>
            <a:pathLst>
              <a:path w="5334258" h="6905188">
                <a:moveTo>
                  <a:pt x="0" y="0"/>
                </a:moveTo>
                <a:lnTo>
                  <a:pt x="5334258" y="0"/>
                </a:lnTo>
                <a:lnTo>
                  <a:pt x="5334258" y="6905188"/>
                </a:lnTo>
                <a:lnTo>
                  <a:pt x="0" y="6905188"/>
                </a:lnTo>
                <a:lnTo>
                  <a:pt x="0" y="0"/>
                </a:lnTo>
                <a:close/>
              </a:path>
            </a:pathLst>
          </a:custGeom>
          <a:blipFill>
            <a:blip r:embed="rId11"/>
            <a:stretch>
              <a:fillRect/>
            </a:stretch>
          </a:blipFill>
        </p:spPr>
      </p:sp>
      <p:sp>
        <p:nvSpPr>
          <p:cNvPr id="17" name="TextBox 17"/>
          <p:cNvSpPr txBox="1"/>
          <p:nvPr/>
        </p:nvSpPr>
        <p:spPr>
          <a:xfrm>
            <a:off x="1053181" y="1110442"/>
            <a:ext cx="11206943" cy="1019097"/>
          </a:xfrm>
          <a:prstGeom prst="rect">
            <a:avLst/>
          </a:prstGeom>
        </p:spPr>
        <p:txBody>
          <a:bodyPr lIns="0" tIns="0" rIns="0" bIns="0" rtlCol="0" anchor="t">
            <a:spAutoFit/>
          </a:bodyPr>
          <a:lstStyle/>
          <a:p>
            <a:pPr>
              <a:lnSpc>
                <a:spcPts val="8404"/>
              </a:lnSpc>
            </a:pPr>
            <a:r>
              <a:rPr lang="en-US" sz="6003" spc="480">
                <a:solidFill>
                  <a:srgbClr val="7090CA"/>
                </a:solidFill>
                <a:latin typeface="League Spartan"/>
              </a:rPr>
              <a:t>LETTERS</a:t>
            </a:r>
          </a:p>
        </p:txBody>
      </p:sp>
      <p:sp>
        <p:nvSpPr>
          <p:cNvPr id="18" name="TextBox 18"/>
          <p:cNvSpPr txBox="1"/>
          <p:nvPr/>
        </p:nvSpPr>
        <p:spPr>
          <a:xfrm>
            <a:off x="2506801" y="1955788"/>
            <a:ext cx="7532919" cy="423812"/>
          </a:xfrm>
          <a:prstGeom prst="rect">
            <a:avLst/>
          </a:prstGeom>
        </p:spPr>
        <p:txBody>
          <a:bodyPr lIns="0" tIns="0" rIns="0" bIns="0" rtlCol="0" anchor="t">
            <a:spAutoFit/>
          </a:bodyPr>
          <a:lstStyle/>
          <a:p>
            <a:pPr>
              <a:lnSpc>
                <a:spcPts val="3415"/>
              </a:lnSpc>
            </a:pPr>
            <a:r>
              <a:rPr lang="en-US" sz="2439" spc="1707">
                <a:solidFill>
                  <a:srgbClr val="90D4D7"/>
                </a:solidFill>
                <a:latin typeface="Montserrat Classic"/>
              </a:rPr>
              <a:t>OF RECOMMENDATION</a:t>
            </a:r>
          </a:p>
        </p:txBody>
      </p:sp>
      <p:sp>
        <p:nvSpPr>
          <p:cNvPr id="19" name="TextBox 19"/>
          <p:cNvSpPr txBox="1"/>
          <p:nvPr/>
        </p:nvSpPr>
        <p:spPr>
          <a:xfrm>
            <a:off x="10039720" y="9679761"/>
            <a:ext cx="6018951" cy="422275"/>
          </a:xfrm>
          <a:prstGeom prst="rect">
            <a:avLst/>
          </a:prstGeom>
        </p:spPr>
        <p:txBody>
          <a:bodyPr lIns="0" tIns="0" rIns="0" bIns="0" rtlCol="0" anchor="t">
            <a:spAutoFit/>
          </a:bodyPr>
          <a:lstStyle/>
          <a:p>
            <a:pPr>
              <a:lnSpc>
                <a:spcPts val="3499"/>
              </a:lnSpc>
            </a:pPr>
            <a:r>
              <a:rPr lang="en-US" sz="2499">
                <a:solidFill>
                  <a:srgbClr val="FFFFFF"/>
                </a:solidFill>
                <a:latin typeface="Montserrat Classic"/>
              </a:rPr>
              <a:t>Summer Vyne </a:t>
            </a:r>
          </a:p>
        </p:txBody>
      </p:sp>
      <p:sp>
        <p:nvSpPr>
          <p:cNvPr id="20" name="TextBox 20"/>
          <p:cNvSpPr txBox="1"/>
          <p:nvPr/>
        </p:nvSpPr>
        <p:spPr>
          <a:xfrm>
            <a:off x="16060646" y="9637199"/>
            <a:ext cx="1947854" cy="481330"/>
          </a:xfrm>
          <a:prstGeom prst="rect">
            <a:avLst/>
          </a:prstGeom>
        </p:spPr>
        <p:txBody>
          <a:bodyPr lIns="0" tIns="0" rIns="0" bIns="0" rtlCol="0" anchor="t">
            <a:spAutoFit/>
          </a:bodyPr>
          <a:lstStyle/>
          <a:p>
            <a:pPr algn="ctr">
              <a:lnSpc>
                <a:spcPts val="3919"/>
              </a:lnSpc>
            </a:pPr>
            <a:r>
              <a:rPr lang="en-US" sz="2799">
                <a:solidFill>
                  <a:srgbClr val="90D4D7"/>
                </a:solidFill>
                <a:latin typeface="Montserrat Classic Bold"/>
              </a:rPr>
              <a:t>12 of 17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l="-637" r="-637"/>
            </a:stretch>
          </a:blipFill>
        </p:spPr>
      </p:sp>
      <p:sp>
        <p:nvSpPr>
          <p:cNvPr id="3" name="Freeform 3"/>
          <p:cNvSpPr/>
          <p:nvPr/>
        </p:nvSpPr>
        <p:spPr>
          <a:xfrm flipH="1">
            <a:off x="485387" y="482959"/>
            <a:ext cx="1839800" cy="1839800"/>
          </a:xfrm>
          <a:custGeom>
            <a:avLst/>
            <a:gdLst/>
            <a:ahLst/>
            <a:cxnLst/>
            <a:rect l="l" t="t" r="r" b="b"/>
            <a:pathLst>
              <a:path w="1839800" h="1839800">
                <a:moveTo>
                  <a:pt x="1839800" y="0"/>
                </a:moveTo>
                <a:lnTo>
                  <a:pt x="0" y="0"/>
                </a:lnTo>
                <a:lnTo>
                  <a:pt x="0" y="1839801"/>
                </a:lnTo>
                <a:lnTo>
                  <a:pt x="1839800" y="1839801"/>
                </a:lnTo>
                <a:lnTo>
                  <a:pt x="183980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02880" y="2987161"/>
            <a:ext cx="18490880" cy="7299839"/>
            <a:chOff x="0" y="0"/>
            <a:chExt cx="4870026" cy="1922591"/>
          </a:xfrm>
        </p:grpSpPr>
        <p:sp>
          <p:nvSpPr>
            <p:cNvPr id="5" name="Freeform 5"/>
            <p:cNvSpPr/>
            <p:nvPr/>
          </p:nvSpPr>
          <p:spPr>
            <a:xfrm>
              <a:off x="0" y="0"/>
              <a:ext cx="4870026" cy="1922591"/>
            </a:xfrm>
            <a:custGeom>
              <a:avLst/>
              <a:gdLst/>
              <a:ahLst/>
              <a:cxnLst/>
              <a:rect l="l" t="t" r="r" b="b"/>
              <a:pathLst>
                <a:path w="4870026" h="1922591">
                  <a:moveTo>
                    <a:pt x="0" y="0"/>
                  </a:moveTo>
                  <a:lnTo>
                    <a:pt x="4870026" y="0"/>
                  </a:lnTo>
                  <a:lnTo>
                    <a:pt x="4870026" y="1922591"/>
                  </a:lnTo>
                  <a:lnTo>
                    <a:pt x="0" y="1922591"/>
                  </a:lnTo>
                  <a:close/>
                </a:path>
              </a:pathLst>
            </a:custGeom>
            <a:solidFill>
              <a:srgbClr val="90D4D7"/>
            </a:solidFill>
          </p:spPr>
        </p:sp>
        <p:sp>
          <p:nvSpPr>
            <p:cNvPr id="6" name="TextBox 6"/>
            <p:cNvSpPr txBox="1"/>
            <p:nvPr/>
          </p:nvSpPr>
          <p:spPr>
            <a:xfrm>
              <a:off x="0" y="-57150"/>
              <a:ext cx="4870026" cy="1979741"/>
            </a:xfrm>
            <a:prstGeom prst="rect">
              <a:avLst/>
            </a:prstGeom>
          </p:spPr>
          <p:txBody>
            <a:bodyPr lIns="50800" tIns="50800" rIns="50800" bIns="50800" rtlCol="0" anchor="ctr"/>
            <a:lstStyle/>
            <a:p>
              <a:pPr algn="ctr">
                <a:lnSpc>
                  <a:spcPts val="3415"/>
                </a:lnSpc>
              </a:pPr>
              <a:endParaRPr/>
            </a:p>
          </p:txBody>
        </p:sp>
      </p:grpSp>
      <p:sp>
        <p:nvSpPr>
          <p:cNvPr id="7" name="Freeform 7"/>
          <p:cNvSpPr/>
          <p:nvPr/>
        </p:nvSpPr>
        <p:spPr>
          <a:xfrm flipV="1">
            <a:off x="0" y="7169236"/>
            <a:ext cx="4292963" cy="3117764"/>
          </a:xfrm>
          <a:custGeom>
            <a:avLst/>
            <a:gdLst/>
            <a:ahLst/>
            <a:cxnLst/>
            <a:rect l="l" t="t" r="r" b="b"/>
            <a:pathLst>
              <a:path w="4292963" h="3117764">
                <a:moveTo>
                  <a:pt x="0" y="3117764"/>
                </a:moveTo>
                <a:lnTo>
                  <a:pt x="4292963" y="3117764"/>
                </a:lnTo>
                <a:lnTo>
                  <a:pt x="4292963" y="0"/>
                </a:lnTo>
                <a:lnTo>
                  <a:pt x="0" y="0"/>
                </a:lnTo>
                <a:lnTo>
                  <a:pt x="0" y="311776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2260124" y="0"/>
            <a:ext cx="6027876" cy="2511615"/>
          </a:xfrm>
          <a:custGeom>
            <a:avLst/>
            <a:gdLst/>
            <a:ahLst/>
            <a:cxnLst/>
            <a:rect l="l" t="t" r="r" b="b"/>
            <a:pathLst>
              <a:path w="6027876" h="2511615">
                <a:moveTo>
                  <a:pt x="0" y="0"/>
                </a:moveTo>
                <a:lnTo>
                  <a:pt x="6027876" y="0"/>
                </a:lnTo>
                <a:lnTo>
                  <a:pt x="6027876" y="2511615"/>
                </a:lnTo>
                <a:lnTo>
                  <a:pt x="0" y="2511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8932031" y="9525846"/>
            <a:ext cx="10430952" cy="761154"/>
            <a:chOff x="0" y="0"/>
            <a:chExt cx="87421524" cy="6379210"/>
          </a:xfrm>
        </p:grpSpPr>
        <p:sp>
          <p:nvSpPr>
            <p:cNvPr id="10" name="Freeform 10"/>
            <p:cNvSpPr/>
            <p:nvPr/>
          </p:nvSpPr>
          <p:spPr>
            <a:xfrm>
              <a:off x="0" y="0"/>
              <a:ext cx="87421523" cy="6379210"/>
            </a:xfrm>
            <a:custGeom>
              <a:avLst/>
              <a:gdLst/>
              <a:ahLst/>
              <a:cxnLst/>
              <a:rect l="l" t="t" r="r" b="b"/>
              <a:pathLst>
                <a:path w="87421523" h="6379210">
                  <a:moveTo>
                    <a:pt x="80591075" y="0"/>
                  </a:moveTo>
                  <a:lnTo>
                    <a:pt x="12163156" y="0"/>
                  </a:lnTo>
                  <a:lnTo>
                    <a:pt x="7031271" y="7620"/>
                  </a:lnTo>
                  <a:lnTo>
                    <a:pt x="0" y="6379210"/>
                  </a:lnTo>
                  <a:lnTo>
                    <a:pt x="80775615" y="6379210"/>
                  </a:lnTo>
                  <a:lnTo>
                    <a:pt x="87421523" y="0"/>
                  </a:lnTo>
                  <a:close/>
                </a:path>
              </a:pathLst>
            </a:custGeom>
            <a:solidFill>
              <a:srgbClr val="7090CA"/>
            </a:solidFill>
          </p:spPr>
        </p:sp>
      </p:grpSp>
      <p:grpSp>
        <p:nvGrpSpPr>
          <p:cNvPr id="11" name="Group 11"/>
          <p:cNvGrpSpPr/>
          <p:nvPr/>
        </p:nvGrpSpPr>
        <p:grpSpPr>
          <a:xfrm>
            <a:off x="16199672" y="9617688"/>
            <a:ext cx="1669804" cy="577469"/>
            <a:chOff x="0" y="0"/>
            <a:chExt cx="1175142" cy="406400"/>
          </a:xfrm>
        </p:grpSpPr>
        <p:sp>
          <p:nvSpPr>
            <p:cNvPr id="12" name="Freeform 12"/>
            <p:cNvSpPr/>
            <p:nvPr/>
          </p:nvSpPr>
          <p:spPr>
            <a:xfrm>
              <a:off x="0" y="0"/>
              <a:ext cx="1175142" cy="406400"/>
            </a:xfrm>
            <a:custGeom>
              <a:avLst/>
              <a:gdLst/>
              <a:ahLst/>
              <a:cxnLst/>
              <a:rect l="l" t="t" r="r" b="b"/>
              <a:pathLst>
                <a:path w="1175142" h="406400">
                  <a:moveTo>
                    <a:pt x="971942" y="0"/>
                  </a:moveTo>
                  <a:cubicBezTo>
                    <a:pt x="1084166" y="0"/>
                    <a:pt x="1175142" y="90976"/>
                    <a:pt x="1175142" y="203200"/>
                  </a:cubicBezTo>
                  <a:cubicBezTo>
                    <a:pt x="1175142" y="315424"/>
                    <a:pt x="1084166" y="406400"/>
                    <a:pt x="97194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3" name="TextBox 13"/>
            <p:cNvSpPr txBox="1"/>
            <p:nvPr/>
          </p:nvSpPr>
          <p:spPr>
            <a:xfrm>
              <a:off x="0" y="-57150"/>
              <a:ext cx="1175142" cy="463550"/>
            </a:xfrm>
            <a:prstGeom prst="rect">
              <a:avLst/>
            </a:prstGeom>
          </p:spPr>
          <p:txBody>
            <a:bodyPr lIns="50800" tIns="50800" rIns="50800" bIns="50800" rtlCol="0" anchor="ctr"/>
            <a:lstStyle/>
            <a:p>
              <a:pPr algn="ctr">
                <a:lnSpc>
                  <a:spcPts val="3415"/>
                </a:lnSpc>
              </a:pPr>
              <a:endParaRPr/>
            </a:p>
          </p:txBody>
        </p:sp>
      </p:grpSp>
      <p:sp>
        <p:nvSpPr>
          <p:cNvPr id="14" name="Freeform 14"/>
          <p:cNvSpPr/>
          <p:nvPr/>
        </p:nvSpPr>
        <p:spPr>
          <a:xfrm>
            <a:off x="243024" y="2816218"/>
            <a:ext cx="5572728" cy="7211766"/>
          </a:xfrm>
          <a:custGeom>
            <a:avLst/>
            <a:gdLst/>
            <a:ahLst/>
            <a:cxnLst/>
            <a:rect l="l" t="t" r="r" b="b"/>
            <a:pathLst>
              <a:path w="5572728" h="7211766">
                <a:moveTo>
                  <a:pt x="0" y="0"/>
                </a:moveTo>
                <a:lnTo>
                  <a:pt x="5572728" y="0"/>
                </a:lnTo>
                <a:lnTo>
                  <a:pt x="5572728" y="7211766"/>
                </a:lnTo>
                <a:lnTo>
                  <a:pt x="0" y="7211766"/>
                </a:lnTo>
                <a:lnTo>
                  <a:pt x="0" y="0"/>
                </a:lnTo>
                <a:close/>
              </a:path>
            </a:pathLst>
          </a:custGeom>
          <a:blipFill>
            <a:blip r:embed="rId9"/>
            <a:stretch>
              <a:fillRect/>
            </a:stretch>
          </a:blipFill>
        </p:spPr>
      </p:sp>
      <p:sp>
        <p:nvSpPr>
          <p:cNvPr id="15" name="Freeform 15"/>
          <p:cNvSpPr/>
          <p:nvPr/>
        </p:nvSpPr>
        <p:spPr>
          <a:xfrm>
            <a:off x="6301527" y="2511615"/>
            <a:ext cx="5575470" cy="7215314"/>
          </a:xfrm>
          <a:custGeom>
            <a:avLst/>
            <a:gdLst/>
            <a:ahLst/>
            <a:cxnLst/>
            <a:rect l="l" t="t" r="r" b="b"/>
            <a:pathLst>
              <a:path w="5575470" h="7215314">
                <a:moveTo>
                  <a:pt x="0" y="0"/>
                </a:moveTo>
                <a:lnTo>
                  <a:pt x="5575470" y="0"/>
                </a:lnTo>
                <a:lnTo>
                  <a:pt x="5575470" y="7215314"/>
                </a:lnTo>
                <a:lnTo>
                  <a:pt x="0" y="7215314"/>
                </a:lnTo>
                <a:lnTo>
                  <a:pt x="0" y="0"/>
                </a:lnTo>
                <a:close/>
              </a:path>
            </a:pathLst>
          </a:custGeom>
          <a:blipFill>
            <a:blip r:embed="rId10"/>
            <a:stretch>
              <a:fillRect/>
            </a:stretch>
          </a:blipFill>
        </p:spPr>
      </p:sp>
      <p:sp>
        <p:nvSpPr>
          <p:cNvPr id="16" name="Freeform 16"/>
          <p:cNvSpPr/>
          <p:nvPr/>
        </p:nvSpPr>
        <p:spPr>
          <a:xfrm>
            <a:off x="12360888" y="2196269"/>
            <a:ext cx="5508588" cy="7128760"/>
          </a:xfrm>
          <a:custGeom>
            <a:avLst/>
            <a:gdLst/>
            <a:ahLst/>
            <a:cxnLst/>
            <a:rect l="l" t="t" r="r" b="b"/>
            <a:pathLst>
              <a:path w="5508588" h="7128760">
                <a:moveTo>
                  <a:pt x="0" y="0"/>
                </a:moveTo>
                <a:lnTo>
                  <a:pt x="5508587" y="0"/>
                </a:lnTo>
                <a:lnTo>
                  <a:pt x="5508587" y="7128761"/>
                </a:lnTo>
                <a:lnTo>
                  <a:pt x="0" y="7128761"/>
                </a:lnTo>
                <a:lnTo>
                  <a:pt x="0" y="0"/>
                </a:lnTo>
                <a:close/>
              </a:path>
            </a:pathLst>
          </a:custGeom>
          <a:blipFill>
            <a:blip r:embed="rId11"/>
            <a:stretch>
              <a:fillRect/>
            </a:stretch>
          </a:blipFill>
        </p:spPr>
      </p:sp>
      <p:sp>
        <p:nvSpPr>
          <p:cNvPr id="17" name="TextBox 17"/>
          <p:cNvSpPr txBox="1"/>
          <p:nvPr/>
        </p:nvSpPr>
        <p:spPr>
          <a:xfrm>
            <a:off x="1053181" y="1110442"/>
            <a:ext cx="11206943" cy="1019097"/>
          </a:xfrm>
          <a:prstGeom prst="rect">
            <a:avLst/>
          </a:prstGeom>
        </p:spPr>
        <p:txBody>
          <a:bodyPr lIns="0" tIns="0" rIns="0" bIns="0" rtlCol="0" anchor="t">
            <a:spAutoFit/>
          </a:bodyPr>
          <a:lstStyle/>
          <a:p>
            <a:pPr>
              <a:lnSpc>
                <a:spcPts val="8404"/>
              </a:lnSpc>
            </a:pPr>
            <a:r>
              <a:rPr lang="en-US" sz="6003" spc="480">
                <a:solidFill>
                  <a:srgbClr val="7090CA"/>
                </a:solidFill>
                <a:latin typeface="League Spartan"/>
              </a:rPr>
              <a:t>LETTERS</a:t>
            </a:r>
          </a:p>
        </p:txBody>
      </p:sp>
      <p:sp>
        <p:nvSpPr>
          <p:cNvPr id="18" name="TextBox 18"/>
          <p:cNvSpPr txBox="1"/>
          <p:nvPr/>
        </p:nvSpPr>
        <p:spPr>
          <a:xfrm>
            <a:off x="2506801" y="1955788"/>
            <a:ext cx="8185965" cy="423812"/>
          </a:xfrm>
          <a:prstGeom prst="rect">
            <a:avLst/>
          </a:prstGeom>
        </p:spPr>
        <p:txBody>
          <a:bodyPr lIns="0" tIns="0" rIns="0" bIns="0" rtlCol="0" anchor="t">
            <a:spAutoFit/>
          </a:bodyPr>
          <a:lstStyle/>
          <a:p>
            <a:pPr>
              <a:lnSpc>
                <a:spcPts val="3415"/>
              </a:lnSpc>
            </a:pPr>
            <a:r>
              <a:rPr lang="en-US" sz="2439" spc="1707">
                <a:solidFill>
                  <a:srgbClr val="90D4D7"/>
                </a:solidFill>
                <a:latin typeface="Montserrat Classic"/>
              </a:rPr>
              <a:t>OF RECOMMENDATION</a:t>
            </a:r>
          </a:p>
        </p:txBody>
      </p:sp>
      <p:sp>
        <p:nvSpPr>
          <p:cNvPr id="19" name="TextBox 19"/>
          <p:cNvSpPr txBox="1"/>
          <p:nvPr/>
        </p:nvSpPr>
        <p:spPr>
          <a:xfrm>
            <a:off x="10039720" y="9679761"/>
            <a:ext cx="6018951" cy="422275"/>
          </a:xfrm>
          <a:prstGeom prst="rect">
            <a:avLst/>
          </a:prstGeom>
        </p:spPr>
        <p:txBody>
          <a:bodyPr lIns="0" tIns="0" rIns="0" bIns="0" rtlCol="0" anchor="t">
            <a:spAutoFit/>
          </a:bodyPr>
          <a:lstStyle/>
          <a:p>
            <a:pPr>
              <a:lnSpc>
                <a:spcPts val="3499"/>
              </a:lnSpc>
            </a:pPr>
            <a:r>
              <a:rPr lang="en-US" sz="2499">
                <a:solidFill>
                  <a:srgbClr val="FFFFFF"/>
                </a:solidFill>
                <a:latin typeface="Montserrat Classic"/>
              </a:rPr>
              <a:t>Summer Vyne </a:t>
            </a:r>
          </a:p>
        </p:txBody>
      </p:sp>
      <p:sp>
        <p:nvSpPr>
          <p:cNvPr id="20" name="TextBox 20"/>
          <p:cNvSpPr txBox="1"/>
          <p:nvPr/>
        </p:nvSpPr>
        <p:spPr>
          <a:xfrm>
            <a:off x="16060646" y="9637199"/>
            <a:ext cx="1947854" cy="481330"/>
          </a:xfrm>
          <a:prstGeom prst="rect">
            <a:avLst/>
          </a:prstGeom>
        </p:spPr>
        <p:txBody>
          <a:bodyPr lIns="0" tIns="0" rIns="0" bIns="0" rtlCol="0" anchor="t">
            <a:spAutoFit/>
          </a:bodyPr>
          <a:lstStyle/>
          <a:p>
            <a:pPr algn="ctr">
              <a:lnSpc>
                <a:spcPts val="3919"/>
              </a:lnSpc>
            </a:pPr>
            <a:r>
              <a:rPr lang="en-US" sz="2799">
                <a:solidFill>
                  <a:srgbClr val="7090CA"/>
                </a:solidFill>
                <a:latin typeface="Montserrat Classic Bold"/>
              </a:rPr>
              <a:t>13 of 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l="-637" r="-637"/>
            </a:stretch>
          </a:blipFill>
        </p:spPr>
      </p:sp>
      <p:sp>
        <p:nvSpPr>
          <p:cNvPr id="3" name="Freeform 3"/>
          <p:cNvSpPr/>
          <p:nvPr/>
        </p:nvSpPr>
        <p:spPr>
          <a:xfrm flipH="1">
            <a:off x="485387" y="482959"/>
            <a:ext cx="1839800" cy="1839800"/>
          </a:xfrm>
          <a:custGeom>
            <a:avLst/>
            <a:gdLst/>
            <a:ahLst/>
            <a:cxnLst/>
            <a:rect l="l" t="t" r="r" b="b"/>
            <a:pathLst>
              <a:path w="1839800" h="1839800">
                <a:moveTo>
                  <a:pt x="1839800" y="0"/>
                </a:moveTo>
                <a:lnTo>
                  <a:pt x="0" y="0"/>
                </a:lnTo>
                <a:lnTo>
                  <a:pt x="0" y="1839801"/>
                </a:lnTo>
                <a:lnTo>
                  <a:pt x="1839800" y="1839801"/>
                </a:lnTo>
                <a:lnTo>
                  <a:pt x="183980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02880" y="2987161"/>
            <a:ext cx="18490880" cy="7299839"/>
            <a:chOff x="0" y="0"/>
            <a:chExt cx="4870026" cy="1922591"/>
          </a:xfrm>
        </p:grpSpPr>
        <p:sp>
          <p:nvSpPr>
            <p:cNvPr id="5" name="Freeform 5"/>
            <p:cNvSpPr/>
            <p:nvPr/>
          </p:nvSpPr>
          <p:spPr>
            <a:xfrm>
              <a:off x="0" y="0"/>
              <a:ext cx="4870026" cy="1922591"/>
            </a:xfrm>
            <a:custGeom>
              <a:avLst/>
              <a:gdLst/>
              <a:ahLst/>
              <a:cxnLst/>
              <a:rect l="l" t="t" r="r" b="b"/>
              <a:pathLst>
                <a:path w="4870026" h="1922591">
                  <a:moveTo>
                    <a:pt x="0" y="0"/>
                  </a:moveTo>
                  <a:lnTo>
                    <a:pt x="4870026" y="0"/>
                  </a:lnTo>
                  <a:lnTo>
                    <a:pt x="4870026" y="1922591"/>
                  </a:lnTo>
                  <a:lnTo>
                    <a:pt x="0" y="1922591"/>
                  </a:lnTo>
                  <a:close/>
                </a:path>
              </a:pathLst>
            </a:custGeom>
            <a:solidFill>
              <a:srgbClr val="7090CA"/>
            </a:solidFill>
          </p:spPr>
        </p:sp>
        <p:sp>
          <p:nvSpPr>
            <p:cNvPr id="6" name="TextBox 6"/>
            <p:cNvSpPr txBox="1"/>
            <p:nvPr/>
          </p:nvSpPr>
          <p:spPr>
            <a:xfrm>
              <a:off x="0" y="-57150"/>
              <a:ext cx="4870026" cy="1979741"/>
            </a:xfrm>
            <a:prstGeom prst="rect">
              <a:avLst/>
            </a:prstGeom>
          </p:spPr>
          <p:txBody>
            <a:bodyPr lIns="50800" tIns="50800" rIns="50800" bIns="50800" rtlCol="0" anchor="ctr"/>
            <a:lstStyle/>
            <a:p>
              <a:pPr algn="ctr">
                <a:lnSpc>
                  <a:spcPts val="3415"/>
                </a:lnSpc>
              </a:pPr>
              <a:endParaRPr/>
            </a:p>
          </p:txBody>
        </p:sp>
      </p:grpSp>
      <p:sp>
        <p:nvSpPr>
          <p:cNvPr id="7" name="Freeform 7"/>
          <p:cNvSpPr/>
          <p:nvPr/>
        </p:nvSpPr>
        <p:spPr>
          <a:xfrm flipV="1">
            <a:off x="0" y="7169236"/>
            <a:ext cx="4292963" cy="3117764"/>
          </a:xfrm>
          <a:custGeom>
            <a:avLst/>
            <a:gdLst/>
            <a:ahLst/>
            <a:cxnLst/>
            <a:rect l="l" t="t" r="r" b="b"/>
            <a:pathLst>
              <a:path w="4292963" h="3117764">
                <a:moveTo>
                  <a:pt x="0" y="3117764"/>
                </a:moveTo>
                <a:lnTo>
                  <a:pt x="4292963" y="3117764"/>
                </a:lnTo>
                <a:lnTo>
                  <a:pt x="4292963" y="0"/>
                </a:lnTo>
                <a:lnTo>
                  <a:pt x="0" y="0"/>
                </a:lnTo>
                <a:lnTo>
                  <a:pt x="0" y="311776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2260124" y="0"/>
            <a:ext cx="6027876" cy="2511615"/>
          </a:xfrm>
          <a:custGeom>
            <a:avLst/>
            <a:gdLst/>
            <a:ahLst/>
            <a:cxnLst/>
            <a:rect l="l" t="t" r="r" b="b"/>
            <a:pathLst>
              <a:path w="6027876" h="2511615">
                <a:moveTo>
                  <a:pt x="0" y="0"/>
                </a:moveTo>
                <a:lnTo>
                  <a:pt x="6027876" y="0"/>
                </a:lnTo>
                <a:lnTo>
                  <a:pt x="6027876" y="2511615"/>
                </a:lnTo>
                <a:lnTo>
                  <a:pt x="0" y="2511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8932031" y="9525846"/>
            <a:ext cx="10430952" cy="761154"/>
            <a:chOff x="0" y="0"/>
            <a:chExt cx="87421524" cy="6379210"/>
          </a:xfrm>
        </p:grpSpPr>
        <p:sp>
          <p:nvSpPr>
            <p:cNvPr id="10" name="Freeform 10"/>
            <p:cNvSpPr/>
            <p:nvPr/>
          </p:nvSpPr>
          <p:spPr>
            <a:xfrm>
              <a:off x="0" y="0"/>
              <a:ext cx="87421523" cy="6379210"/>
            </a:xfrm>
            <a:custGeom>
              <a:avLst/>
              <a:gdLst/>
              <a:ahLst/>
              <a:cxnLst/>
              <a:rect l="l" t="t" r="r" b="b"/>
              <a:pathLst>
                <a:path w="87421523" h="6379210">
                  <a:moveTo>
                    <a:pt x="80591075" y="0"/>
                  </a:moveTo>
                  <a:lnTo>
                    <a:pt x="12163156" y="0"/>
                  </a:lnTo>
                  <a:lnTo>
                    <a:pt x="7031271" y="7620"/>
                  </a:lnTo>
                  <a:lnTo>
                    <a:pt x="0" y="6379210"/>
                  </a:lnTo>
                  <a:lnTo>
                    <a:pt x="80775615" y="6379210"/>
                  </a:lnTo>
                  <a:lnTo>
                    <a:pt x="87421523" y="0"/>
                  </a:lnTo>
                  <a:close/>
                </a:path>
              </a:pathLst>
            </a:custGeom>
            <a:solidFill>
              <a:srgbClr val="90D4D7"/>
            </a:solidFill>
          </p:spPr>
        </p:sp>
      </p:grpSp>
      <p:grpSp>
        <p:nvGrpSpPr>
          <p:cNvPr id="11" name="Group 11"/>
          <p:cNvGrpSpPr/>
          <p:nvPr/>
        </p:nvGrpSpPr>
        <p:grpSpPr>
          <a:xfrm>
            <a:off x="16199672" y="9617688"/>
            <a:ext cx="1669804" cy="577469"/>
            <a:chOff x="0" y="0"/>
            <a:chExt cx="1175142" cy="406400"/>
          </a:xfrm>
        </p:grpSpPr>
        <p:sp>
          <p:nvSpPr>
            <p:cNvPr id="12" name="Freeform 12"/>
            <p:cNvSpPr/>
            <p:nvPr/>
          </p:nvSpPr>
          <p:spPr>
            <a:xfrm>
              <a:off x="0" y="0"/>
              <a:ext cx="1175142" cy="406400"/>
            </a:xfrm>
            <a:custGeom>
              <a:avLst/>
              <a:gdLst/>
              <a:ahLst/>
              <a:cxnLst/>
              <a:rect l="l" t="t" r="r" b="b"/>
              <a:pathLst>
                <a:path w="1175142" h="406400">
                  <a:moveTo>
                    <a:pt x="971942" y="0"/>
                  </a:moveTo>
                  <a:cubicBezTo>
                    <a:pt x="1084166" y="0"/>
                    <a:pt x="1175142" y="90976"/>
                    <a:pt x="1175142" y="203200"/>
                  </a:cubicBezTo>
                  <a:cubicBezTo>
                    <a:pt x="1175142" y="315424"/>
                    <a:pt x="1084166" y="406400"/>
                    <a:pt x="97194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3" name="TextBox 13"/>
            <p:cNvSpPr txBox="1"/>
            <p:nvPr/>
          </p:nvSpPr>
          <p:spPr>
            <a:xfrm>
              <a:off x="0" y="-57150"/>
              <a:ext cx="1175142" cy="463550"/>
            </a:xfrm>
            <a:prstGeom prst="rect">
              <a:avLst/>
            </a:prstGeom>
          </p:spPr>
          <p:txBody>
            <a:bodyPr lIns="50800" tIns="50800" rIns="50800" bIns="50800" rtlCol="0" anchor="ctr"/>
            <a:lstStyle/>
            <a:p>
              <a:pPr algn="ctr">
                <a:lnSpc>
                  <a:spcPts val="3415"/>
                </a:lnSpc>
              </a:pPr>
              <a:endParaRPr/>
            </a:p>
          </p:txBody>
        </p:sp>
      </p:grpSp>
      <p:sp>
        <p:nvSpPr>
          <p:cNvPr id="14" name="Freeform 14"/>
          <p:cNvSpPr/>
          <p:nvPr/>
        </p:nvSpPr>
        <p:spPr>
          <a:xfrm>
            <a:off x="485387" y="2911294"/>
            <a:ext cx="5414171" cy="7027588"/>
          </a:xfrm>
          <a:custGeom>
            <a:avLst/>
            <a:gdLst/>
            <a:ahLst/>
            <a:cxnLst/>
            <a:rect l="l" t="t" r="r" b="b"/>
            <a:pathLst>
              <a:path w="5414171" h="7027588">
                <a:moveTo>
                  <a:pt x="0" y="0"/>
                </a:moveTo>
                <a:lnTo>
                  <a:pt x="5414170" y="0"/>
                </a:lnTo>
                <a:lnTo>
                  <a:pt x="5414170" y="7027588"/>
                </a:lnTo>
                <a:lnTo>
                  <a:pt x="0" y="7027588"/>
                </a:lnTo>
                <a:lnTo>
                  <a:pt x="0" y="0"/>
                </a:lnTo>
                <a:close/>
              </a:path>
            </a:pathLst>
          </a:custGeom>
          <a:blipFill>
            <a:blip r:embed="rId9"/>
            <a:stretch>
              <a:fillRect/>
            </a:stretch>
          </a:blipFill>
        </p:spPr>
      </p:sp>
      <p:sp>
        <p:nvSpPr>
          <p:cNvPr id="15" name="Freeform 15"/>
          <p:cNvSpPr/>
          <p:nvPr/>
        </p:nvSpPr>
        <p:spPr>
          <a:xfrm>
            <a:off x="6405515" y="2680274"/>
            <a:ext cx="5348651" cy="6931297"/>
          </a:xfrm>
          <a:custGeom>
            <a:avLst/>
            <a:gdLst/>
            <a:ahLst/>
            <a:cxnLst/>
            <a:rect l="l" t="t" r="r" b="b"/>
            <a:pathLst>
              <a:path w="5348651" h="6931297">
                <a:moveTo>
                  <a:pt x="0" y="0"/>
                </a:moveTo>
                <a:lnTo>
                  <a:pt x="5348651" y="0"/>
                </a:lnTo>
                <a:lnTo>
                  <a:pt x="5348651" y="6931297"/>
                </a:lnTo>
                <a:lnTo>
                  <a:pt x="0" y="6931297"/>
                </a:lnTo>
                <a:lnTo>
                  <a:pt x="0" y="0"/>
                </a:lnTo>
                <a:close/>
              </a:path>
            </a:pathLst>
          </a:custGeom>
          <a:blipFill>
            <a:blip r:embed="rId10"/>
            <a:stretch>
              <a:fillRect/>
            </a:stretch>
          </a:blipFill>
        </p:spPr>
      </p:sp>
      <p:sp>
        <p:nvSpPr>
          <p:cNvPr id="16" name="Freeform 16"/>
          <p:cNvSpPr/>
          <p:nvPr/>
        </p:nvSpPr>
        <p:spPr>
          <a:xfrm>
            <a:off x="12260124" y="2196269"/>
            <a:ext cx="5464757" cy="7072039"/>
          </a:xfrm>
          <a:custGeom>
            <a:avLst/>
            <a:gdLst/>
            <a:ahLst/>
            <a:cxnLst/>
            <a:rect l="l" t="t" r="r" b="b"/>
            <a:pathLst>
              <a:path w="5464757" h="7072039">
                <a:moveTo>
                  <a:pt x="0" y="0"/>
                </a:moveTo>
                <a:lnTo>
                  <a:pt x="5464757" y="0"/>
                </a:lnTo>
                <a:lnTo>
                  <a:pt x="5464757" y="7072039"/>
                </a:lnTo>
                <a:lnTo>
                  <a:pt x="0" y="7072039"/>
                </a:lnTo>
                <a:lnTo>
                  <a:pt x="0" y="0"/>
                </a:lnTo>
                <a:close/>
              </a:path>
            </a:pathLst>
          </a:custGeom>
          <a:blipFill>
            <a:blip r:embed="rId11"/>
            <a:stretch>
              <a:fillRect/>
            </a:stretch>
          </a:blipFill>
        </p:spPr>
      </p:sp>
      <p:sp>
        <p:nvSpPr>
          <p:cNvPr id="17" name="TextBox 17"/>
          <p:cNvSpPr txBox="1"/>
          <p:nvPr/>
        </p:nvSpPr>
        <p:spPr>
          <a:xfrm>
            <a:off x="1053181" y="1110442"/>
            <a:ext cx="11206943" cy="1019097"/>
          </a:xfrm>
          <a:prstGeom prst="rect">
            <a:avLst/>
          </a:prstGeom>
        </p:spPr>
        <p:txBody>
          <a:bodyPr lIns="0" tIns="0" rIns="0" bIns="0" rtlCol="0" anchor="t">
            <a:spAutoFit/>
          </a:bodyPr>
          <a:lstStyle/>
          <a:p>
            <a:pPr>
              <a:lnSpc>
                <a:spcPts val="8404"/>
              </a:lnSpc>
            </a:pPr>
            <a:r>
              <a:rPr lang="en-US" sz="6003" spc="480">
                <a:solidFill>
                  <a:srgbClr val="7090CA"/>
                </a:solidFill>
                <a:latin typeface="League Spartan"/>
              </a:rPr>
              <a:t>LETTERS</a:t>
            </a:r>
          </a:p>
        </p:txBody>
      </p:sp>
      <p:sp>
        <p:nvSpPr>
          <p:cNvPr id="18" name="TextBox 18"/>
          <p:cNvSpPr txBox="1"/>
          <p:nvPr/>
        </p:nvSpPr>
        <p:spPr>
          <a:xfrm>
            <a:off x="2506801" y="1955788"/>
            <a:ext cx="8889905" cy="423812"/>
          </a:xfrm>
          <a:prstGeom prst="rect">
            <a:avLst/>
          </a:prstGeom>
        </p:spPr>
        <p:txBody>
          <a:bodyPr lIns="0" tIns="0" rIns="0" bIns="0" rtlCol="0" anchor="t">
            <a:spAutoFit/>
          </a:bodyPr>
          <a:lstStyle/>
          <a:p>
            <a:pPr>
              <a:lnSpc>
                <a:spcPts val="3415"/>
              </a:lnSpc>
            </a:pPr>
            <a:r>
              <a:rPr lang="en-US" sz="2439" spc="1707">
                <a:solidFill>
                  <a:srgbClr val="90D4D7"/>
                </a:solidFill>
                <a:latin typeface="Montserrat Classic"/>
              </a:rPr>
              <a:t>OF RECOMMENDATION</a:t>
            </a:r>
          </a:p>
        </p:txBody>
      </p:sp>
      <p:sp>
        <p:nvSpPr>
          <p:cNvPr id="19" name="TextBox 19"/>
          <p:cNvSpPr txBox="1"/>
          <p:nvPr/>
        </p:nvSpPr>
        <p:spPr>
          <a:xfrm>
            <a:off x="10039720" y="9679761"/>
            <a:ext cx="6018951" cy="422275"/>
          </a:xfrm>
          <a:prstGeom prst="rect">
            <a:avLst/>
          </a:prstGeom>
        </p:spPr>
        <p:txBody>
          <a:bodyPr lIns="0" tIns="0" rIns="0" bIns="0" rtlCol="0" anchor="t">
            <a:spAutoFit/>
          </a:bodyPr>
          <a:lstStyle/>
          <a:p>
            <a:pPr>
              <a:lnSpc>
                <a:spcPts val="3499"/>
              </a:lnSpc>
            </a:pPr>
            <a:r>
              <a:rPr lang="en-US" sz="2499">
                <a:solidFill>
                  <a:srgbClr val="FFFFFF"/>
                </a:solidFill>
                <a:latin typeface="Montserrat Classic"/>
              </a:rPr>
              <a:t>Summer Vyne </a:t>
            </a:r>
          </a:p>
        </p:txBody>
      </p:sp>
      <p:sp>
        <p:nvSpPr>
          <p:cNvPr id="20" name="TextBox 20"/>
          <p:cNvSpPr txBox="1"/>
          <p:nvPr/>
        </p:nvSpPr>
        <p:spPr>
          <a:xfrm>
            <a:off x="16060646" y="9637199"/>
            <a:ext cx="1947854" cy="481330"/>
          </a:xfrm>
          <a:prstGeom prst="rect">
            <a:avLst/>
          </a:prstGeom>
        </p:spPr>
        <p:txBody>
          <a:bodyPr lIns="0" tIns="0" rIns="0" bIns="0" rtlCol="0" anchor="t">
            <a:spAutoFit/>
          </a:bodyPr>
          <a:lstStyle/>
          <a:p>
            <a:pPr algn="ctr">
              <a:lnSpc>
                <a:spcPts val="3919"/>
              </a:lnSpc>
            </a:pPr>
            <a:r>
              <a:rPr lang="en-US" sz="2799">
                <a:solidFill>
                  <a:srgbClr val="90D4D7"/>
                </a:solidFill>
                <a:latin typeface="Montserrat Classic Bold"/>
              </a:rPr>
              <a:t>14 of 17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l="-637" r="-637"/>
            </a:stretch>
          </a:blipFill>
        </p:spPr>
      </p:sp>
      <p:sp>
        <p:nvSpPr>
          <p:cNvPr id="3" name="Freeform 3"/>
          <p:cNvSpPr/>
          <p:nvPr/>
        </p:nvSpPr>
        <p:spPr>
          <a:xfrm flipH="1">
            <a:off x="485387" y="482959"/>
            <a:ext cx="1839800" cy="1839800"/>
          </a:xfrm>
          <a:custGeom>
            <a:avLst/>
            <a:gdLst/>
            <a:ahLst/>
            <a:cxnLst/>
            <a:rect l="l" t="t" r="r" b="b"/>
            <a:pathLst>
              <a:path w="1839800" h="1839800">
                <a:moveTo>
                  <a:pt x="1839800" y="0"/>
                </a:moveTo>
                <a:lnTo>
                  <a:pt x="0" y="0"/>
                </a:lnTo>
                <a:lnTo>
                  <a:pt x="0" y="1839801"/>
                </a:lnTo>
                <a:lnTo>
                  <a:pt x="1839800" y="1839801"/>
                </a:lnTo>
                <a:lnTo>
                  <a:pt x="183980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02880" y="2987161"/>
            <a:ext cx="18490880" cy="7299839"/>
            <a:chOff x="0" y="0"/>
            <a:chExt cx="4870026" cy="1922591"/>
          </a:xfrm>
        </p:grpSpPr>
        <p:sp>
          <p:nvSpPr>
            <p:cNvPr id="5" name="Freeform 5"/>
            <p:cNvSpPr/>
            <p:nvPr/>
          </p:nvSpPr>
          <p:spPr>
            <a:xfrm>
              <a:off x="0" y="0"/>
              <a:ext cx="4870026" cy="1922591"/>
            </a:xfrm>
            <a:custGeom>
              <a:avLst/>
              <a:gdLst/>
              <a:ahLst/>
              <a:cxnLst/>
              <a:rect l="l" t="t" r="r" b="b"/>
              <a:pathLst>
                <a:path w="4870026" h="1922591">
                  <a:moveTo>
                    <a:pt x="0" y="0"/>
                  </a:moveTo>
                  <a:lnTo>
                    <a:pt x="4870026" y="0"/>
                  </a:lnTo>
                  <a:lnTo>
                    <a:pt x="4870026" y="1922591"/>
                  </a:lnTo>
                  <a:lnTo>
                    <a:pt x="0" y="1922591"/>
                  </a:lnTo>
                  <a:close/>
                </a:path>
              </a:pathLst>
            </a:custGeom>
            <a:solidFill>
              <a:srgbClr val="90D4D7"/>
            </a:solidFill>
          </p:spPr>
        </p:sp>
        <p:sp>
          <p:nvSpPr>
            <p:cNvPr id="6" name="TextBox 6"/>
            <p:cNvSpPr txBox="1"/>
            <p:nvPr/>
          </p:nvSpPr>
          <p:spPr>
            <a:xfrm>
              <a:off x="0" y="-57150"/>
              <a:ext cx="4870026" cy="1979741"/>
            </a:xfrm>
            <a:prstGeom prst="rect">
              <a:avLst/>
            </a:prstGeom>
          </p:spPr>
          <p:txBody>
            <a:bodyPr lIns="50800" tIns="50800" rIns="50800" bIns="50800" rtlCol="0" anchor="ctr"/>
            <a:lstStyle/>
            <a:p>
              <a:pPr algn="ctr">
                <a:lnSpc>
                  <a:spcPts val="3415"/>
                </a:lnSpc>
              </a:pPr>
              <a:endParaRPr/>
            </a:p>
          </p:txBody>
        </p:sp>
      </p:grpSp>
      <p:sp>
        <p:nvSpPr>
          <p:cNvPr id="7" name="Freeform 7"/>
          <p:cNvSpPr/>
          <p:nvPr/>
        </p:nvSpPr>
        <p:spPr>
          <a:xfrm flipV="1">
            <a:off x="0" y="7169236"/>
            <a:ext cx="4292963" cy="3117764"/>
          </a:xfrm>
          <a:custGeom>
            <a:avLst/>
            <a:gdLst/>
            <a:ahLst/>
            <a:cxnLst/>
            <a:rect l="l" t="t" r="r" b="b"/>
            <a:pathLst>
              <a:path w="4292963" h="3117764">
                <a:moveTo>
                  <a:pt x="0" y="3117764"/>
                </a:moveTo>
                <a:lnTo>
                  <a:pt x="4292963" y="3117764"/>
                </a:lnTo>
                <a:lnTo>
                  <a:pt x="4292963" y="0"/>
                </a:lnTo>
                <a:lnTo>
                  <a:pt x="0" y="0"/>
                </a:lnTo>
                <a:lnTo>
                  <a:pt x="0" y="311776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2260124" y="0"/>
            <a:ext cx="6027876" cy="2511615"/>
          </a:xfrm>
          <a:custGeom>
            <a:avLst/>
            <a:gdLst/>
            <a:ahLst/>
            <a:cxnLst/>
            <a:rect l="l" t="t" r="r" b="b"/>
            <a:pathLst>
              <a:path w="6027876" h="2511615">
                <a:moveTo>
                  <a:pt x="0" y="0"/>
                </a:moveTo>
                <a:lnTo>
                  <a:pt x="6027876" y="0"/>
                </a:lnTo>
                <a:lnTo>
                  <a:pt x="6027876" y="2511615"/>
                </a:lnTo>
                <a:lnTo>
                  <a:pt x="0" y="2511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8932031" y="9525846"/>
            <a:ext cx="10430952" cy="761154"/>
            <a:chOff x="0" y="0"/>
            <a:chExt cx="87421524" cy="6379210"/>
          </a:xfrm>
        </p:grpSpPr>
        <p:sp>
          <p:nvSpPr>
            <p:cNvPr id="10" name="Freeform 10"/>
            <p:cNvSpPr/>
            <p:nvPr/>
          </p:nvSpPr>
          <p:spPr>
            <a:xfrm>
              <a:off x="0" y="0"/>
              <a:ext cx="87421523" cy="6379210"/>
            </a:xfrm>
            <a:custGeom>
              <a:avLst/>
              <a:gdLst/>
              <a:ahLst/>
              <a:cxnLst/>
              <a:rect l="l" t="t" r="r" b="b"/>
              <a:pathLst>
                <a:path w="87421523" h="6379210">
                  <a:moveTo>
                    <a:pt x="80591075" y="0"/>
                  </a:moveTo>
                  <a:lnTo>
                    <a:pt x="12163156" y="0"/>
                  </a:lnTo>
                  <a:lnTo>
                    <a:pt x="7031271" y="7620"/>
                  </a:lnTo>
                  <a:lnTo>
                    <a:pt x="0" y="6379210"/>
                  </a:lnTo>
                  <a:lnTo>
                    <a:pt x="80775615" y="6379210"/>
                  </a:lnTo>
                  <a:lnTo>
                    <a:pt x="87421523" y="0"/>
                  </a:lnTo>
                  <a:close/>
                </a:path>
              </a:pathLst>
            </a:custGeom>
            <a:solidFill>
              <a:srgbClr val="7090CA"/>
            </a:solidFill>
          </p:spPr>
        </p:sp>
      </p:grpSp>
      <p:grpSp>
        <p:nvGrpSpPr>
          <p:cNvPr id="11" name="Group 11"/>
          <p:cNvGrpSpPr/>
          <p:nvPr/>
        </p:nvGrpSpPr>
        <p:grpSpPr>
          <a:xfrm>
            <a:off x="16199672" y="9617688"/>
            <a:ext cx="1669804" cy="577469"/>
            <a:chOff x="0" y="0"/>
            <a:chExt cx="1175142" cy="406400"/>
          </a:xfrm>
        </p:grpSpPr>
        <p:sp>
          <p:nvSpPr>
            <p:cNvPr id="12" name="Freeform 12"/>
            <p:cNvSpPr/>
            <p:nvPr/>
          </p:nvSpPr>
          <p:spPr>
            <a:xfrm>
              <a:off x="0" y="0"/>
              <a:ext cx="1175142" cy="406400"/>
            </a:xfrm>
            <a:custGeom>
              <a:avLst/>
              <a:gdLst/>
              <a:ahLst/>
              <a:cxnLst/>
              <a:rect l="l" t="t" r="r" b="b"/>
              <a:pathLst>
                <a:path w="1175142" h="406400">
                  <a:moveTo>
                    <a:pt x="971942" y="0"/>
                  </a:moveTo>
                  <a:cubicBezTo>
                    <a:pt x="1084166" y="0"/>
                    <a:pt x="1175142" y="90976"/>
                    <a:pt x="1175142" y="203200"/>
                  </a:cubicBezTo>
                  <a:cubicBezTo>
                    <a:pt x="1175142" y="315424"/>
                    <a:pt x="1084166" y="406400"/>
                    <a:pt x="97194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3" name="TextBox 13"/>
            <p:cNvSpPr txBox="1"/>
            <p:nvPr/>
          </p:nvSpPr>
          <p:spPr>
            <a:xfrm>
              <a:off x="0" y="-57150"/>
              <a:ext cx="1175142" cy="463550"/>
            </a:xfrm>
            <a:prstGeom prst="rect">
              <a:avLst/>
            </a:prstGeom>
          </p:spPr>
          <p:txBody>
            <a:bodyPr lIns="50800" tIns="50800" rIns="50800" bIns="50800" rtlCol="0" anchor="ctr"/>
            <a:lstStyle/>
            <a:p>
              <a:pPr algn="ctr">
                <a:lnSpc>
                  <a:spcPts val="3415"/>
                </a:lnSpc>
              </a:pPr>
              <a:endParaRPr/>
            </a:p>
          </p:txBody>
        </p:sp>
      </p:grpSp>
      <p:sp>
        <p:nvSpPr>
          <p:cNvPr id="14" name="Freeform 14"/>
          <p:cNvSpPr/>
          <p:nvPr/>
        </p:nvSpPr>
        <p:spPr>
          <a:xfrm>
            <a:off x="8137795" y="176847"/>
            <a:ext cx="3632400" cy="4700753"/>
          </a:xfrm>
          <a:custGeom>
            <a:avLst/>
            <a:gdLst/>
            <a:ahLst/>
            <a:cxnLst/>
            <a:rect l="l" t="t" r="r" b="b"/>
            <a:pathLst>
              <a:path w="3632400" h="4700753">
                <a:moveTo>
                  <a:pt x="0" y="0"/>
                </a:moveTo>
                <a:lnTo>
                  <a:pt x="3632400" y="0"/>
                </a:lnTo>
                <a:lnTo>
                  <a:pt x="3632400" y="4700752"/>
                </a:lnTo>
                <a:lnTo>
                  <a:pt x="0" y="4700752"/>
                </a:lnTo>
                <a:lnTo>
                  <a:pt x="0" y="0"/>
                </a:lnTo>
                <a:close/>
              </a:path>
            </a:pathLst>
          </a:custGeom>
          <a:blipFill>
            <a:blip r:embed="rId9"/>
            <a:stretch>
              <a:fillRect/>
            </a:stretch>
          </a:blipFill>
        </p:spPr>
      </p:sp>
      <p:sp>
        <p:nvSpPr>
          <p:cNvPr id="15" name="Freeform 15"/>
          <p:cNvSpPr/>
          <p:nvPr/>
        </p:nvSpPr>
        <p:spPr>
          <a:xfrm>
            <a:off x="14592030" y="4452004"/>
            <a:ext cx="3610245" cy="4672082"/>
          </a:xfrm>
          <a:custGeom>
            <a:avLst/>
            <a:gdLst/>
            <a:ahLst/>
            <a:cxnLst/>
            <a:rect l="l" t="t" r="r" b="b"/>
            <a:pathLst>
              <a:path w="3610245" h="4672082">
                <a:moveTo>
                  <a:pt x="0" y="0"/>
                </a:moveTo>
                <a:lnTo>
                  <a:pt x="3610245" y="0"/>
                </a:lnTo>
                <a:lnTo>
                  <a:pt x="3610245" y="4672082"/>
                </a:lnTo>
                <a:lnTo>
                  <a:pt x="0" y="4672082"/>
                </a:lnTo>
                <a:lnTo>
                  <a:pt x="0" y="0"/>
                </a:lnTo>
                <a:close/>
              </a:path>
            </a:pathLst>
          </a:custGeom>
          <a:blipFill>
            <a:blip r:embed="rId10"/>
            <a:stretch>
              <a:fillRect/>
            </a:stretch>
          </a:blipFill>
        </p:spPr>
      </p:sp>
      <p:sp>
        <p:nvSpPr>
          <p:cNvPr id="16" name="Freeform 16"/>
          <p:cNvSpPr/>
          <p:nvPr/>
        </p:nvSpPr>
        <p:spPr>
          <a:xfrm>
            <a:off x="11327565" y="2277355"/>
            <a:ext cx="3487281" cy="4512952"/>
          </a:xfrm>
          <a:custGeom>
            <a:avLst/>
            <a:gdLst/>
            <a:ahLst/>
            <a:cxnLst/>
            <a:rect l="l" t="t" r="r" b="b"/>
            <a:pathLst>
              <a:path w="3487281" h="4512952">
                <a:moveTo>
                  <a:pt x="0" y="0"/>
                </a:moveTo>
                <a:lnTo>
                  <a:pt x="3487281" y="0"/>
                </a:lnTo>
                <a:lnTo>
                  <a:pt x="3487281" y="4512952"/>
                </a:lnTo>
                <a:lnTo>
                  <a:pt x="0" y="4512952"/>
                </a:lnTo>
                <a:lnTo>
                  <a:pt x="0" y="0"/>
                </a:lnTo>
                <a:close/>
              </a:path>
            </a:pathLst>
          </a:custGeom>
          <a:blipFill>
            <a:blip r:embed="rId11"/>
            <a:stretch>
              <a:fillRect/>
            </a:stretch>
          </a:blipFill>
        </p:spPr>
      </p:sp>
      <p:sp>
        <p:nvSpPr>
          <p:cNvPr id="17" name="Freeform 17"/>
          <p:cNvSpPr/>
          <p:nvPr/>
        </p:nvSpPr>
        <p:spPr>
          <a:xfrm>
            <a:off x="114058" y="4269184"/>
            <a:ext cx="4217701" cy="5458202"/>
          </a:xfrm>
          <a:custGeom>
            <a:avLst/>
            <a:gdLst/>
            <a:ahLst/>
            <a:cxnLst/>
            <a:rect l="l" t="t" r="r" b="b"/>
            <a:pathLst>
              <a:path w="4217701" h="5458202">
                <a:moveTo>
                  <a:pt x="0" y="0"/>
                </a:moveTo>
                <a:lnTo>
                  <a:pt x="4217702" y="0"/>
                </a:lnTo>
                <a:lnTo>
                  <a:pt x="4217702" y="5458202"/>
                </a:lnTo>
                <a:lnTo>
                  <a:pt x="0" y="5458202"/>
                </a:lnTo>
                <a:lnTo>
                  <a:pt x="0" y="0"/>
                </a:lnTo>
                <a:close/>
              </a:path>
            </a:pathLst>
          </a:custGeom>
          <a:blipFill>
            <a:blip r:embed="rId12"/>
            <a:stretch>
              <a:fillRect/>
            </a:stretch>
          </a:blipFill>
        </p:spPr>
      </p:sp>
      <p:sp>
        <p:nvSpPr>
          <p:cNvPr id="18" name="Freeform 18"/>
          <p:cNvSpPr/>
          <p:nvPr/>
        </p:nvSpPr>
        <p:spPr>
          <a:xfrm>
            <a:off x="7042275" y="4269184"/>
            <a:ext cx="4127446" cy="5341400"/>
          </a:xfrm>
          <a:custGeom>
            <a:avLst/>
            <a:gdLst/>
            <a:ahLst/>
            <a:cxnLst/>
            <a:rect l="l" t="t" r="r" b="b"/>
            <a:pathLst>
              <a:path w="4127446" h="5341400">
                <a:moveTo>
                  <a:pt x="0" y="0"/>
                </a:moveTo>
                <a:lnTo>
                  <a:pt x="4127446" y="0"/>
                </a:lnTo>
                <a:lnTo>
                  <a:pt x="4127446" y="5341401"/>
                </a:lnTo>
                <a:lnTo>
                  <a:pt x="0" y="5341401"/>
                </a:lnTo>
                <a:lnTo>
                  <a:pt x="0" y="0"/>
                </a:lnTo>
                <a:close/>
              </a:path>
            </a:pathLst>
          </a:custGeom>
          <a:blipFill>
            <a:blip r:embed="rId13"/>
            <a:stretch>
              <a:fillRect/>
            </a:stretch>
          </a:blipFill>
        </p:spPr>
      </p:sp>
      <p:sp>
        <p:nvSpPr>
          <p:cNvPr id="19" name="Freeform 19"/>
          <p:cNvSpPr/>
          <p:nvPr/>
        </p:nvSpPr>
        <p:spPr>
          <a:xfrm>
            <a:off x="3534971" y="2511615"/>
            <a:ext cx="3767602" cy="4875720"/>
          </a:xfrm>
          <a:custGeom>
            <a:avLst/>
            <a:gdLst/>
            <a:ahLst/>
            <a:cxnLst/>
            <a:rect l="l" t="t" r="r" b="b"/>
            <a:pathLst>
              <a:path w="3767602" h="4875720">
                <a:moveTo>
                  <a:pt x="0" y="0"/>
                </a:moveTo>
                <a:lnTo>
                  <a:pt x="3767602" y="0"/>
                </a:lnTo>
                <a:lnTo>
                  <a:pt x="3767602" y="4875721"/>
                </a:lnTo>
                <a:lnTo>
                  <a:pt x="0" y="4875721"/>
                </a:lnTo>
                <a:lnTo>
                  <a:pt x="0" y="0"/>
                </a:lnTo>
                <a:close/>
              </a:path>
            </a:pathLst>
          </a:custGeom>
          <a:blipFill>
            <a:blip r:embed="rId14"/>
            <a:stretch>
              <a:fillRect/>
            </a:stretch>
          </a:blipFill>
        </p:spPr>
      </p:sp>
      <p:sp>
        <p:nvSpPr>
          <p:cNvPr id="20" name="TextBox 20"/>
          <p:cNvSpPr txBox="1"/>
          <p:nvPr/>
        </p:nvSpPr>
        <p:spPr>
          <a:xfrm>
            <a:off x="1053181" y="1110442"/>
            <a:ext cx="11206943" cy="1019097"/>
          </a:xfrm>
          <a:prstGeom prst="rect">
            <a:avLst/>
          </a:prstGeom>
        </p:spPr>
        <p:txBody>
          <a:bodyPr lIns="0" tIns="0" rIns="0" bIns="0" rtlCol="0" anchor="t">
            <a:spAutoFit/>
          </a:bodyPr>
          <a:lstStyle/>
          <a:p>
            <a:pPr>
              <a:lnSpc>
                <a:spcPts val="8404"/>
              </a:lnSpc>
            </a:pPr>
            <a:r>
              <a:rPr lang="en-US" sz="6003" spc="480">
                <a:solidFill>
                  <a:srgbClr val="7090CA"/>
                </a:solidFill>
                <a:latin typeface="League Spartan"/>
              </a:rPr>
              <a:t>CUSTOMER</a:t>
            </a:r>
          </a:p>
        </p:txBody>
      </p:sp>
      <p:sp>
        <p:nvSpPr>
          <p:cNvPr id="21" name="TextBox 21"/>
          <p:cNvSpPr txBox="1"/>
          <p:nvPr/>
        </p:nvSpPr>
        <p:spPr>
          <a:xfrm>
            <a:off x="2506801" y="1955788"/>
            <a:ext cx="6182673" cy="423812"/>
          </a:xfrm>
          <a:prstGeom prst="rect">
            <a:avLst/>
          </a:prstGeom>
        </p:spPr>
        <p:txBody>
          <a:bodyPr lIns="0" tIns="0" rIns="0" bIns="0" rtlCol="0" anchor="t">
            <a:spAutoFit/>
          </a:bodyPr>
          <a:lstStyle/>
          <a:p>
            <a:pPr>
              <a:lnSpc>
                <a:spcPts val="3415"/>
              </a:lnSpc>
            </a:pPr>
            <a:r>
              <a:rPr lang="en-US" sz="2439" spc="1707">
                <a:solidFill>
                  <a:srgbClr val="90D4D7"/>
                </a:solidFill>
                <a:latin typeface="Montserrat Classic"/>
              </a:rPr>
              <a:t>CASE STUDIES</a:t>
            </a:r>
          </a:p>
        </p:txBody>
      </p:sp>
      <p:sp>
        <p:nvSpPr>
          <p:cNvPr id="22" name="TextBox 22"/>
          <p:cNvSpPr txBox="1"/>
          <p:nvPr/>
        </p:nvSpPr>
        <p:spPr>
          <a:xfrm>
            <a:off x="10039720" y="9679761"/>
            <a:ext cx="6018951" cy="422275"/>
          </a:xfrm>
          <a:prstGeom prst="rect">
            <a:avLst/>
          </a:prstGeom>
        </p:spPr>
        <p:txBody>
          <a:bodyPr lIns="0" tIns="0" rIns="0" bIns="0" rtlCol="0" anchor="t">
            <a:spAutoFit/>
          </a:bodyPr>
          <a:lstStyle/>
          <a:p>
            <a:pPr>
              <a:lnSpc>
                <a:spcPts val="3499"/>
              </a:lnSpc>
            </a:pPr>
            <a:r>
              <a:rPr lang="en-US" sz="2499">
                <a:solidFill>
                  <a:srgbClr val="FFFFFF"/>
                </a:solidFill>
                <a:latin typeface="Montserrat Classic"/>
              </a:rPr>
              <a:t>Summer Vyne </a:t>
            </a:r>
          </a:p>
        </p:txBody>
      </p:sp>
      <p:sp>
        <p:nvSpPr>
          <p:cNvPr id="23" name="TextBox 23"/>
          <p:cNvSpPr txBox="1"/>
          <p:nvPr/>
        </p:nvSpPr>
        <p:spPr>
          <a:xfrm>
            <a:off x="16060646" y="9637199"/>
            <a:ext cx="1947854" cy="481330"/>
          </a:xfrm>
          <a:prstGeom prst="rect">
            <a:avLst/>
          </a:prstGeom>
        </p:spPr>
        <p:txBody>
          <a:bodyPr lIns="0" tIns="0" rIns="0" bIns="0" rtlCol="0" anchor="t">
            <a:spAutoFit/>
          </a:bodyPr>
          <a:lstStyle/>
          <a:p>
            <a:pPr algn="ctr">
              <a:lnSpc>
                <a:spcPts val="3919"/>
              </a:lnSpc>
            </a:pPr>
            <a:r>
              <a:rPr lang="en-US" sz="2799">
                <a:solidFill>
                  <a:srgbClr val="7090CA"/>
                </a:solidFill>
                <a:latin typeface="Montserrat Classic Bold"/>
              </a:rPr>
              <a:t>15 of 17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l="-637" r="-637"/>
            </a:stretch>
          </a:blipFill>
        </p:spPr>
      </p:sp>
      <p:sp>
        <p:nvSpPr>
          <p:cNvPr id="3" name="Freeform 3"/>
          <p:cNvSpPr/>
          <p:nvPr/>
        </p:nvSpPr>
        <p:spPr>
          <a:xfrm flipH="1">
            <a:off x="485387" y="482959"/>
            <a:ext cx="1839800" cy="1839800"/>
          </a:xfrm>
          <a:custGeom>
            <a:avLst/>
            <a:gdLst/>
            <a:ahLst/>
            <a:cxnLst/>
            <a:rect l="l" t="t" r="r" b="b"/>
            <a:pathLst>
              <a:path w="1839800" h="1839800">
                <a:moveTo>
                  <a:pt x="1839800" y="0"/>
                </a:moveTo>
                <a:lnTo>
                  <a:pt x="0" y="0"/>
                </a:lnTo>
                <a:lnTo>
                  <a:pt x="0" y="1839801"/>
                </a:lnTo>
                <a:lnTo>
                  <a:pt x="1839800" y="1839801"/>
                </a:lnTo>
                <a:lnTo>
                  <a:pt x="183980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V="1">
            <a:off x="0" y="7169236"/>
            <a:ext cx="4292963" cy="3117764"/>
          </a:xfrm>
          <a:custGeom>
            <a:avLst/>
            <a:gdLst/>
            <a:ahLst/>
            <a:cxnLst/>
            <a:rect l="l" t="t" r="r" b="b"/>
            <a:pathLst>
              <a:path w="4292963" h="3117764">
                <a:moveTo>
                  <a:pt x="0" y="3117764"/>
                </a:moveTo>
                <a:lnTo>
                  <a:pt x="4292963" y="3117764"/>
                </a:lnTo>
                <a:lnTo>
                  <a:pt x="4292963" y="0"/>
                </a:lnTo>
                <a:lnTo>
                  <a:pt x="0" y="0"/>
                </a:lnTo>
                <a:lnTo>
                  <a:pt x="0" y="311776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3319109" y="0"/>
            <a:ext cx="6027876" cy="2511615"/>
          </a:xfrm>
          <a:custGeom>
            <a:avLst/>
            <a:gdLst/>
            <a:ahLst/>
            <a:cxnLst/>
            <a:rect l="l" t="t" r="r" b="b"/>
            <a:pathLst>
              <a:path w="6027876" h="2511615">
                <a:moveTo>
                  <a:pt x="0" y="0"/>
                </a:moveTo>
                <a:lnTo>
                  <a:pt x="6027876" y="0"/>
                </a:lnTo>
                <a:lnTo>
                  <a:pt x="6027876" y="2511615"/>
                </a:lnTo>
                <a:lnTo>
                  <a:pt x="0" y="2511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8932031" y="9525846"/>
            <a:ext cx="10430952" cy="761154"/>
            <a:chOff x="0" y="0"/>
            <a:chExt cx="87421524" cy="6379210"/>
          </a:xfrm>
        </p:grpSpPr>
        <p:sp>
          <p:nvSpPr>
            <p:cNvPr id="7" name="Freeform 7"/>
            <p:cNvSpPr/>
            <p:nvPr/>
          </p:nvSpPr>
          <p:spPr>
            <a:xfrm>
              <a:off x="0" y="0"/>
              <a:ext cx="87421523" cy="6379210"/>
            </a:xfrm>
            <a:custGeom>
              <a:avLst/>
              <a:gdLst/>
              <a:ahLst/>
              <a:cxnLst/>
              <a:rect l="l" t="t" r="r" b="b"/>
              <a:pathLst>
                <a:path w="87421523" h="6379210">
                  <a:moveTo>
                    <a:pt x="80591075" y="0"/>
                  </a:moveTo>
                  <a:lnTo>
                    <a:pt x="12163156" y="0"/>
                  </a:lnTo>
                  <a:lnTo>
                    <a:pt x="7031271" y="7620"/>
                  </a:lnTo>
                  <a:lnTo>
                    <a:pt x="0" y="6379210"/>
                  </a:lnTo>
                  <a:lnTo>
                    <a:pt x="80775615" y="6379210"/>
                  </a:lnTo>
                  <a:lnTo>
                    <a:pt x="87421523" y="0"/>
                  </a:lnTo>
                  <a:close/>
                </a:path>
              </a:pathLst>
            </a:custGeom>
            <a:solidFill>
              <a:srgbClr val="7090CA"/>
            </a:solidFill>
          </p:spPr>
        </p:sp>
      </p:grpSp>
      <p:grpSp>
        <p:nvGrpSpPr>
          <p:cNvPr id="8" name="Group 8"/>
          <p:cNvGrpSpPr/>
          <p:nvPr/>
        </p:nvGrpSpPr>
        <p:grpSpPr>
          <a:xfrm>
            <a:off x="16199672" y="9617688"/>
            <a:ext cx="1669804" cy="577469"/>
            <a:chOff x="0" y="0"/>
            <a:chExt cx="1175142" cy="406400"/>
          </a:xfrm>
        </p:grpSpPr>
        <p:sp>
          <p:nvSpPr>
            <p:cNvPr id="9" name="Freeform 9"/>
            <p:cNvSpPr/>
            <p:nvPr/>
          </p:nvSpPr>
          <p:spPr>
            <a:xfrm>
              <a:off x="0" y="0"/>
              <a:ext cx="1175142" cy="406400"/>
            </a:xfrm>
            <a:custGeom>
              <a:avLst/>
              <a:gdLst/>
              <a:ahLst/>
              <a:cxnLst/>
              <a:rect l="l" t="t" r="r" b="b"/>
              <a:pathLst>
                <a:path w="1175142" h="406400">
                  <a:moveTo>
                    <a:pt x="971942" y="0"/>
                  </a:moveTo>
                  <a:cubicBezTo>
                    <a:pt x="1084166" y="0"/>
                    <a:pt x="1175142" y="90976"/>
                    <a:pt x="1175142" y="203200"/>
                  </a:cubicBezTo>
                  <a:cubicBezTo>
                    <a:pt x="1175142" y="315424"/>
                    <a:pt x="1084166" y="406400"/>
                    <a:pt x="97194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0" name="TextBox 10"/>
            <p:cNvSpPr txBox="1"/>
            <p:nvPr/>
          </p:nvSpPr>
          <p:spPr>
            <a:xfrm>
              <a:off x="0" y="-57150"/>
              <a:ext cx="1175142" cy="463550"/>
            </a:xfrm>
            <a:prstGeom prst="rect">
              <a:avLst/>
            </a:prstGeom>
          </p:spPr>
          <p:txBody>
            <a:bodyPr lIns="50800" tIns="50800" rIns="50800" bIns="50800" rtlCol="0" anchor="ctr"/>
            <a:lstStyle/>
            <a:p>
              <a:pPr algn="ctr">
                <a:lnSpc>
                  <a:spcPts val="3415"/>
                </a:lnSpc>
              </a:pPr>
              <a:endParaRPr/>
            </a:p>
          </p:txBody>
        </p:sp>
      </p:grpSp>
      <p:sp>
        <p:nvSpPr>
          <p:cNvPr id="11" name="Freeform 11"/>
          <p:cNvSpPr/>
          <p:nvPr/>
        </p:nvSpPr>
        <p:spPr>
          <a:xfrm>
            <a:off x="14379431" y="7268397"/>
            <a:ext cx="3640482" cy="1795463"/>
          </a:xfrm>
          <a:custGeom>
            <a:avLst/>
            <a:gdLst/>
            <a:ahLst/>
            <a:cxnLst/>
            <a:rect l="l" t="t" r="r" b="b"/>
            <a:pathLst>
              <a:path w="3640482" h="1795463">
                <a:moveTo>
                  <a:pt x="0" y="0"/>
                </a:moveTo>
                <a:lnTo>
                  <a:pt x="3640482" y="0"/>
                </a:lnTo>
                <a:lnTo>
                  <a:pt x="3640482" y="1795462"/>
                </a:lnTo>
                <a:lnTo>
                  <a:pt x="0" y="1795462"/>
                </a:lnTo>
                <a:lnTo>
                  <a:pt x="0" y="0"/>
                </a:lnTo>
                <a:close/>
              </a:path>
            </a:pathLst>
          </a:custGeom>
          <a:blipFill>
            <a:blip r:embed="rId9"/>
            <a:stretch>
              <a:fillRect/>
            </a:stretch>
          </a:blipFill>
        </p:spPr>
      </p:sp>
      <p:sp>
        <p:nvSpPr>
          <p:cNvPr id="12" name="Freeform 12"/>
          <p:cNvSpPr/>
          <p:nvPr/>
        </p:nvSpPr>
        <p:spPr>
          <a:xfrm>
            <a:off x="10039720" y="3018603"/>
            <a:ext cx="3963635" cy="6045256"/>
          </a:xfrm>
          <a:custGeom>
            <a:avLst/>
            <a:gdLst/>
            <a:ahLst/>
            <a:cxnLst/>
            <a:rect l="l" t="t" r="r" b="b"/>
            <a:pathLst>
              <a:path w="3963635" h="6045256">
                <a:moveTo>
                  <a:pt x="0" y="0"/>
                </a:moveTo>
                <a:lnTo>
                  <a:pt x="3963635" y="0"/>
                </a:lnTo>
                <a:lnTo>
                  <a:pt x="3963635" y="6045256"/>
                </a:lnTo>
                <a:lnTo>
                  <a:pt x="0" y="6045256"/>
                </a:lnTo>
                <a:lnTo>
                  <a:pt x="0" y="0"/>
                </a:lnTo>
                <a:close/>
              </a:path>
            </a:pathLst>
          </a:custGeom>
          <a:blipFill>
            <a:blip r:embed="rId10"/>
            <a:stretch>
              <a:fillRect/>
            </a:stretch>
          </a:blipFill>
        </p:spPr>
      </p:sp>
      <p:sp>
        <p:nvSpPr>
          <p:cNvPr id="13" name="Freeform 13"/>
          <p:cNvSpPr/>
          <p:nvPr/>
        </p:nvSpPr>
        <p:spPr>
          <a:xfrm>
            <a:off x="14565330" y="2938257"/>
            <a:ext cx="2266926" cy="4169059"/>
          </a:xfrm>
          <a:custGeom>
            <a:avLst/>
            <a:gdLst/>
            <a:ahLst/>
            <a:cxnLst/>
            <a:rect l="l" t="t" r="r" b="b"/>
            <a:pathLst>
              <a:path w="2266926" h="4169059">
                <a:moveTo>
                  <a:pt x="0" y="0"/>
                </a:moveTo>
                <a:lnTo>
                  <a:pt x="2266925" y="0"/>
                </a:lnTo>
                <a:lnTo>
                  <a:pt x="2266925" y="4169058"/>
                </a:lnTo>
                <a:lnTo>
                  <a:pt x="0" y="4169058"/>
                </a:lnTo>
                <a:lnTo>
                  <a:pt x="0" y="0"/>
                </a:lnTo>
                <a:close/>
              </a:path>
            </a:pathLst>
          </a:custGeom>
          <a:blipFill>
            <a:blip r:embed="rId11"/>
            <a:stretch>
              <a:fillRect/>
            </a:stretch>
          </a:blipFill>
        </p:spPr>
      </p:sp>
      <p:grpSp>
        <p:nvGrpSpPr>
          <p:cNvPr id="14" name="Group 14"/>
          <p:cNvGrpSpPr/>
          <p:nvPr/>
        </p:nvGrpSpPr>
        <p:grpSpPr>
          <a:xfrm>
            <a:off x="16241027" y="5022786"/>
            <a:ext cx="1778886" cy="177888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200954" t="-8512" r="-15823" b="-208265"/>
              </a:stretch>
            </a:blipFill>
          </p:spPr>
        </p:sp>
      </p:grpSp>
      <p:sp>
        <p:nvSpPr>
          <p:cNvPr id="16" name="TextBox 16"/>
          <p:cNvSpPr txBox="1"/>
          <p:nvPr/>
        </p:nvSpPr>
        <p:spPr>
          <a:xfrm>
            <a:off x="1028700" y="3290887"/>
            <a:ext cx="8447843" cy="4695825"/>
          </a:xfrm>
          <a:prstGeom prst="rect">
            <a:avLst/>
          </a:prstGeom>
        </p:spPr>
        <p:txBody>
          <a:bodyPr lIns="0" tIns="0" rIns="0" bIns="0" rtlCol="0" anchor="t">
            <a:spAutoFit/>
          </a:bodyPr>
          <a:lstStyle/>
          <a:p>
            <a:pPr marL="647697" lvl="1" indent="-323848">
              <a:lnSpc>
                <a:spcPts val="4199"/>
              </a:lnSpc>
              <a:buFont typeface="Arial"/>
              <a:buChar char="•"/>
            </a:pPr>
            <a:r>
              <a:rPr lang="en-US" sz="2999">
                <a:solidFill>
                  <a:srgbClr val="000000"/>
                </a:solidFill>
                <a:latin typeface="Montserrat Classic"/>
              </a:rPr>
              <a:t>Enterprising Women of the Year 2023</a:t>
            </a:r>
          </a:p>
          <a:p>
            <a:pPr marL="647697" lvl="1" indent="-323848">
              <a:lnSpc>
                <a:spcPts val="4199"/>
              </a:lnSpc>
              <a:buFont typeface="Arial"/>
              <a:buChar char="•"/>
            </a:pPr>
            <a:r>
              <a:rPr lang="en-US" sz="2999">
                <a:solidFill>
                  <a:srgbClr val="000000"/>
                </a:solidFill>
                <a:latin typeface="Montserrat Classic"/>
              </a:rPr>
              <a:t>Top Entrepreneur in $2-10M -                 Jax Daily Record 2023</a:t>
            </a:r>
          </a:p>
          <a:p>
            <a:pPr marL="647697" lvl="1" indent="-323848">
              <a:lnSpc>
                <a:spcPts val="4199"/>
              </a:lnSpc>
              <a:buFont typeface="Arial"/>
              <a:buChar char="•"/>
            </a:pPr>
            <a:r>
              <a:rPr lang="en-US" sz="2999">
                <a:solidFill>
                  <a:srgbClr val="000000"/>
                </a:solidFill>
                <a:latin typeface="Montserrat Classic"/>
              </a:rPr>
              <a:t>Compass Top Contractor 2022</a:t>
            </a:r>
          </a:p>
          <a:p>
            <a:pPr marL="647697" lvl="1" indent="-323848">
              <a:lnSpc>
                <a:spcPts val="4199"/>
              </a:lnSpc>
              <a:buFont typeface="Arial"/>
              <a:buChar char="•"/>
            </a:pPr>
            <a:r>
              <a:rPr lang="en-US" sz="2999">
                <a:solidFill>
                  <a:srgbClr val="000000"/>
                </a:solidFill>
                <a:latin typeface="Montserrat Classic"/>
              </a:rPr>
              <a:t>Received an award in Canada for the “Best Educational Web Site of the Year 1998. Featured in the Heller Reports, September 1998 – http:///HellerReports.com </a:t>
            </a:r>
          </a:p>
        </p:txBody>
      </p:sp>
      <p:sp>
        <p:nvSpPr>
          <p:cNvPr id="17" name="TextBox 17"/>
          <p:cNvSpPr txBox="1"/>
          <p:nvPr/>
        </p:nvSpPr>
        <p:spPr>
          <a:xfrm>
            <a:off x="1053181" y="1110442"/>
            <a:ext cx="14220881" cy="1019097"/>
          </a:xfrm>
          <a:prstGeom prst="rect">
            <a:avLst/>
          </a:prstGeom>
        </p:spPr>
        <p:txBody>
          <a:bodyPr lIns="0" tIns="0" rIns="0" bIns="0" rtlCol="0" anchor="t">
            <a:spAutoFit/>
          </a:bodyPr>
          <a:lstStyle/>
          <a:p>
            <a:pPr>
              <a:lnSpc>
                <a:spcPts val="8404"/>
              </a:lnSpc>
            </a:pPr>
            <a:r>
              <a:rPr lang="en-US" sz="6003" spc="480">
                <a:solidFill>
                  <a:srgbClr val="7090CA"/>
                </a:solidFill>
                <a:latin typeface="League Spartan"/>
              </a:rPr>
              <a:t>RECOGNITIONS</a:t>
            </a:r>
          </a:p>
        </p:txBody>
      </p:sp>
      <p:sp>
        <p:nvSpPr>
          <p:cNvPr id="18" name="TextBox 18"/>
          <p:cNvSpPr txBox="1"/>
          <p:nvPr/>
        </p:nvSpPr>
        <p:spPr>
          <a:xfrm>
            <a:off x="2506801" y="1955788"/>
            <a:ext cx="6637199" cy="423812"/>
          </a:xfrm>
          <a:prstGeom prst="rect">
            <a:avLst/>
          </a:prstGeom>
        </p:spPr>
        <p:txBody>
          <a:bodyPr lIns="0" tIns="0" rIns="0" bIns="0" rtlCol="0" anchor="t">
            <a:spAutoFit/>
          </a:bodyPr>
          <a:lstStyle/>
          <a:p>
            <a:pPr>
              <a:lnSpc>
                <a:spcPts val="3415"/>
              </a:lnSpc>
            </a:pPr>
            <a:r>
              <a:rPr lang="en-US" sz="2439" spc="1707">
                <a:solidFill>
                  <a:srgbClr val="90D4D7"/>
                </a:solidFill>
                <a:latin typeface="Montserrat Classic"/>
              </a:rPr>
              <a:t>&amp; AWARDS</a:t>
            </a:r>
          </a:p>
        </p:txBody>
      </p:sp>
      <p:sp>
        <p:nvSpPr>
          <p:cNvPr id="19" name="TextBox 19"/>
          <p:cNvSpPr txBox="1"/>
          <p:nvPr/>
        </p:nvSpPr>
        <p:spPr>
          <a:xfrm>
            <a:off x="10039720" y="9679761"/>
            <a:ext cx="6018951" cy="422275"/>
          </a:xfrm>
          <a:prstGeom prst="rect">
            <a:avLst/>
          </a:prstGeom>
        </p:spPr>
        <p:txBody>
          <a:bodyPr lIns="0" tIns="0" rIns="0" bIns="0" rtlCol="0" anchor="t">
            <a:spAutoFit/>
          </a:bodyPr>
          <a:lstStyle/>
          <a:p>
            <a:pPr>
              <a:lnSpc>
                <a:spcPts val="3499"/>
              </a:lnSpc>
            </a:pPr>
            <a:r>
              <a:rPr lang="en-US" sz="2499">
                <a:solidFill>
                  <a:srgbClr val="FFFFFF"/>
                </a:solidFill>
                <a:latin typeface="Montserrat Classic"/>
              </a:rPr>
              <a:t>Summer Vyne </a:t>
            </a:r>
          </a:p>
        </p:txBody>
      </p:sp>
      <p:sp>
        <p:nvSpPr>
          <p:cNvPr id="20" name="TextBox 20"/>
          <p:cNvSpPr txBox="1"/>
          <p:nvPr/>
        </p:nvSpPr>
        <p:spPr>
          <a:xfrm>
            <a:off x="16060646" y="9637199"/>
            <a:ext cx="1947854" cy="481330"/>
          </a:xfrm>
          <a:prstGeom prst="rect">
            <a:avLst/>
          </a:prstGeom>
        </p:spPr>
        <p:txBody>
          <a:bodyPr lIns="0" tIns="0" rIns="0" bIns="0" rtlCol="0" anchor="t">
            <a:spAutoFit/>
          </a:bodyPr>
          <a:lstStyle/>
          <a:p>
            <a:pPr algn="ctr">
              <a:lnSpc>
                <a:spcPts val="3919"/>
              </a:lnSpc>
            </a:pPr>
            <a:r>
              <a:rPr lang="en-US" sz="2799">
                <a:solidFill>
                  <a:srgbClr val="7090CA"/>
                </a:solidFill>
                <a:latin typeface="Montserrat Classic Bold"/>
              </a:rPr>
              <a:t>16 of 17</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l="-637" r="-637"/>
            </a:stretch>
          </a:blipFill>
        </p:spPr>
      </p:sp>
      <p:sp>
        <p:nvSpPr>
          <p:cNvPr id="3" name="Freeform 3"/>
          <p:cNvSpPr/>
          <p:nvPr/>
        </p:nvSpPr>
        <p:spPr>
          <a:xfrm flipV="1">
            <a:off x="0" y="5917764"/>
            <a:ext cx="6016160" cy="4369236"/>
          </a:xfrm>
          <a:custGeom>
            <a:avLst/>
            <a:gdLst/>
            <a:ahLst/>
            <a:cxnLst/>
            <a:rect l="l" t="t" r="r" b="b"/>
            <a:pathLst>
              <a:path w="6016160" h="4369236">
                <a:moveTo>
                  <a:pt x="0" y="4369236"/>
                </a:moveTo>
                <a:lnTo>
                  <a:pt x="6016160" y="4369236"/>
                </a:lnTo>
                <a:lnTo>
                  <a:pt x="6016160" y="0"/>
                </a:lnTo>
                <a:lnTo>
                  <a:pt x="0" y="0"/>
                </a:lnTo>
                <a:lnTo>
                  <a:pt x="0" y="436923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2083435" y="-5446"/>
            <a:ext cx="6204565" cy="4506065"/>
          </a:xfrm>
          <a:custGeom>
            <a:avLst/>
            <a:gdLst/>
            <a:ahLst/>
            <a:cxnLst/>
            <a:rect l="l" t="t" r="r" b="b"/>
            <a:pathLst>
              <a:path w="6204565" h="4506065">
                <a:moveTo>
                  <a:pt x="6204565" y="0"/>
                </a:moveTo>
                <a:lnTo>
                  <a:pt x="0" y="0"/>
                </a:lnTo>
                <a:lnTo>
                  <a:pt x="0" y="4506066"/>
                </a:lnTo>
                <a:lnTo>
                  <a:pt x="6204565" y="4506066"/>
                </a:lnTo>
                <a:lnTo>
                  <a:pt x="6204565"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flipH="1">
            <a:off x="9894819" y="3303557"/>
            <a:ext cx="5228415" cy="5228415"/>
          </a:xfrm>
          <a:custGeom>
            <a:avLst/>
            <a:gdLst/>
            <a:ahLst/>
            <a:cxnLst/>
            <a:rect l="l" t="t" r="r" b="b"/>
            <a:pathLst>
              <a:path w="5228415" h="5228415">
                <a:moveTo>
                  <a:pt x="5228414" y="0"/>
                </a:moveTo>
                <a:lnTo>
                  <a:pt x="0" y="0"/>
                </a:lnTo>
                <a:lnTo>
                  <a:pt x="0" y="5228414"/>
                </a:lnTo>
                <a:lnTo>
                  <a:pt x="5228414" y="5228414"/>
                </a:lnTo>
                <a:lnTo>
                  <a:pt x="522841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2328821" y="8958040"/>
            <a:ext cx="13630358" cy="2657920"/>
          </a:xfrm>
          <a:custGeom>
            <a:avLst/>
            <a:gdLst/>
            <a:ahLst/>
            <a:cxnLst/>
            <a:rect l="l" t="t" r="r" b="b"/>
            <a:pathLst>
              <a:path w="13630358" h="2657920">
                <a:moveTo>
                  <a:pt x="0" y="0"/>
                </a:moveTo>
                <a:lnTo>
                  <a:pt x="13630358" y="0"/>
                </a:lnTo>
                <a:lnTo>
                  <a:pt x="13630358" y="2657920"/>
                </a:lnTo>
                <a:lnTo>
                  <a:pt x="0" y="26579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flipH="1" flipV="1">
            <a:off x="2517252" y="-1328960"/>
            <a:ext cx="13630358" cy="2657920"/>
          </a:xfrm>
          <a:custGeom>
            <a:avLst/>
            <a:gdLst/>
            <a:ahLst/>
            <a:cxnLst/>
            <a:rect l="l" t="t" r="r" b="b"/>
            <a:pathLst>
              <a:path w="13630358" h="2657920">
                <a:moveTo>
                  <a:pt x="13630358" y="2657920"/>
                </a:moveTo>
                <a:lnTo>
                  <a:pt x="0" y="2657920"/>
                </a:lnTo>
                <a:lnTo>
                  <a:pt x="0" y="0"/>
                </a:lnTo>
                <a:lnTo>
                  <a:pt x="13630358" y="0"/>
                </a:lnTo>
                <a:lnTo>
                  <a:pt x="13630358" y="265792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0582509" y="3965503"/>
            <a:ext cx="3853033" cy="2355995"/>
          </a:xfrm>
          <a:custGeom>
            <a:avLst/>
            <a:gdLst/>
            <a:ahLst/>
            <a:cxnLst/>
            <a:rect l="l" t="t" r="r" b="b"/>
            <a:pathLst>
              <a:path w="3853033" h="2355995">
                <a:moveTo>
                  <a:pt x="0" y="0"/>
                </a:moveTo>
                <a:lnTo>
                  <a:pt x="3853034" y="0"/>
                </a:lnTo>
                <a:lnTo>
                  <a:pt x="3853034" y="2355994"/>
                </a:lnTo>
                <a:lnTo>
                  <a:pt x="0" y="2355994"/>
                </a:lnTo>
                <a:lnTo>
                  <a:pt x="0" y="0"/>
                </a:lnTo>
                <a:close/>
              </a:path>
            </a:pathLst>
          </a:custGeom>
          <a:blipFill>
            <a:blip r:embed="rId9"/>
            <a:stretch>
              <a:fillRect/>
            </a:stretch>
          </a:blipFill>
        </p:spPr>
      </p:sp>
      <p:sp>
        <p:nvSpPr>
          <p:cNvPr id="9" name="Freeform 9"/>
          <p:cNvSpPr/>
          <p:nvPr/>
        </p:nvSpPr>
        <p:spPr>
          <a:xfrm>
            <a:off x="1790276" y="2122203"/>
            <a:ext cx="7353724" cy="4041844"/>
          </a:xfrm>
          <a:custGeom>
            <a:avLst/>
            <a:gdLst/>
            <a:ahLst/>
            <a:cxnLst/>
            <a:rect l="l" t="t" r="r" b="b"/>
            <a:pathLst>
              <a:path w="7353724" h="4041844">
                <a:moveTo>
                  <a:pt x="0" y="0"/>
                </a:moveTo>
                <a:lnTo>
                  <a:pt x="7353724" y="0"/>
                </a:lnTo>
                <a:lnTo>
                  <a:pt x="7353724" y="4041845"/>
                </a:lnTo>
                <a:lnTo>
                  <a:pt x="0" y="4041845"/>
                </a:lnTo>
                <a:lnTo>
                  <a:pt x="0" y="0"/>
                </a:lnTo>
                <a:close/>
              </a:path>
            </a:pathLst>
          </a:custGeom>
          <a:blipFill>
            <a:blip r:embed="rId10"/>
            <a:stretch>
              <a:fillRect/>
            </a:stretch>
          </a:blipFill>
        </p:spPr>
      </p:sp>
      <p:sp>
        <p:nvSpPr>
          <p:cNvPr id="10" name="TextBox 10"/>
          <p:cNvSpPr txBox="1"/>
          <p:nvPr/>
        </p:nvSpPr>
        <p:spPr>
          <a:xfrm>
            <a:off x="10582509" y="6649326"/>
            <a:ext cx="4138166" cy="1101090"/>
          </a:xfrm>
          <a:prstGeom prst="rect">
            <a:avLst/>
          </a:prstGeom>
        </p:spPr>
        <p:txBody>
          <a:bodyPr lIns="0" tIns="0" rIns="0" bIns="0" rtlCol="0" anchor="t">
            <a:spAutoFit/>
          </a:bodyPr>
          <a:lstStyle/>
          <a:p>
            <a:pPr algn="ctr">
              <a:lnSpc>
                <a:spcPts val="4409"/>
              </a:lnSpc>
            </a:pPr>
            <a:r>
              <a:rPr lang="en-US" sz="3150">
                <a:solidFill>
                  <a:srgbClr val="0168AA"/>
                </a:solidFill>
                <a:latin typeface="Paalalabas Wide"/>
              </a:rPr>
              <a:t>2023 Small Business</a:t>
            </a:r>
          </a:p>
          <a:p>
            <a:pPr algn="ctr">
              <a:lnSpc>
                <a:spcPts val="4409"/>
              </a:lnSpc>
            </a:pPr>
            <a:r>
              <a:rPr lang="en-US" sz="3150">
                <a:solidFill>
                  <a:srgbClr val="0168AA"/>
                </a:solidFill>
                <a:latin typeface="Paalalabas Wide"/>
              </a:rPr>
              <a:t>Leader of the Year</a:t>
            </a:r>
          </a:p>
        </p:txBody>
      </p:sp>
      <p:sp>
        <p:nvSpPr>
          <p:cNvPr id="11" name="TextBox 11"/>
          <p:cNvSpPr txBox="1"/>
          <p:nvPr/>
        </p:nvSpPr>
        <p:spPr>
          <a:xfrm>
            <a:off x="4285178" y="6679806"/>
            <a:ext cx="2870299" cy="1110615"/>
          </a:xfrm>
          <a:prstGeom prst="rect">
            <a:avLst/>
          </a:prstGeom>
        </p:spPr>
        <p:txBody>
          <a:bodyPr lIns="0" tIns="0" rIns="0" bIns="0" rtlCol="0" anchor="t">
            <a:spAutoFit/>
          </a:bodyPr>
          <a:lstStyle/>
          <a:p>
            <a:pPr algn="ctr">
              <a:lnSpc>
                <a:spcPts val="4409"/>
              </a:lnSpc>
            </a:pPr>
            <a:r>
              <a:rPr lang="en-US" sz="3150">
                <a:solidFill>
                  <a:srgbClr val="7090CA"/>
                </a:solidFill>
                <a:latin typeface="FB Disco"/>
              </a:rPr>
              <a:t>Summer Vyne  </a:t>
            </a:r>
          </a:p>
          <a:p>
            <a:pPr algn="ctr">
              <a:lnSpc>
                <a:spcPts val="4409"/>
              </a:lnSpc>
            </a:pPr>
            <a:r>
              <a:rPr lang="en-US" sz="3150">
                <a:solidFill>
                  <a:srgbClr val="7090CA"/>
                </a:solidFill>
                <a:latin typeface="FB Disco"/>
              </a:rPr>
              <a:t>CEO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l="-637" r="-637"/>
            </a:stretch>
          </a:blipFill>
        </p:spPr>
      </p:sp>
      <p:sp>
        <p:nvSpPr>
          <p:cNvPr id="3" name="Freeform 3"/>
          <p:cNvSpPr/>
          <p:nvPr/>
        </p:nvSpPr>
        <p:spPr>
          <a:xfrm flipH="1">
            <a:off x="485387" y="482959"/>
            <a:ext cx="1839800" cy="1839800"/>
          </a:xfrm>
          <a:custGeom>
            <a:avLst/>
            <a:gdLst/>
            <a:ahLst/>
            <a:cxnLst/>
            <a:rect l="l" t="t" r="r" b="b"/>
            <a:pathLst>
              <a:path w="1839800" h="1839800">
                <a:moveTo>
                  <a:pt x="1839800" y="0"/>
                </a:moveTo>
                <a:lnTo>
                  <a:pt x="0" y="0"/>
                </a:lnTo>
                <a:lnTo>
                  <a:pt x="0" y="1839801"/>
                </a:lnTo>
                <a:lnTo>
                  <a:pt x="1839800" y="1839801"/>
                </a:lnTo>
                <a:lnTo>
                  <a:pt x="183980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V="1">
            <a:off x="0" y="8598333"/>
            <a:ext cx="2325187" cy="1688667"/>
          </a:xfrm>
          <a:custGeom>
            <a:avLst/>
            <a:gdLst/>
            <a:ahLst/>
            <a:cxnLst/>
            <a:rect l="l" t="t" r="r" b="b"/>
            <a:pathLst>
              <a:path w="2325187" h="1688667">
                <a:moveTo>
                  <a:pt x="0" y="1688667"/>
                </a:moveTo>
                <a:lnTo>
                  <a:pt x="2325187" y="1688667"/>
                </a:lnTo>
                <a:lnTo>
                  <a:pt x="2325187" y="0"/>
                </a:lnTo>
                <a:lnTo>
                  <a:pt x="0" y="0"/>
                </a:lnTo>
                <a:lnTo>
                  <a:pt x="0" y="1688667"/>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2260124" y="0"/>
            <a:ext cx="6027876" cy="2511615"/>
          </a:xfrm>
          <a:custGeom>
            <a:avLst/>
            <a:gdLst/>
            <a:ahLst/>
            <a:cxnLst/>
            <a:rect l="l" t="t" r="r" b="b"/>
            <a:pathLst>
              <a:path w="6027876" h="2511615">
                <a:moveTo>
                  <a:pt x="0" y="0"/>
                </a:moveTo>
                <a:lnTo>
                  <a:pt x="6027876" y="0"/>
                </a:lnTo>
                <a:lnTo>
                  <a:pt x="6027876" y="2511615"/>
                </a:lnTo>
                <a:lnTo>
                  <a:pt x="0" y="2511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8932031" y="9525846"/>
            <a:ext cx="10430952" cy="761154"/>
            <a:chOff x="0" y="0"/>
            <a:chExt cx="87421524" cy="6379210"/>
          </a:xfrm>
        </p:grpSpPr>
        <p:sp>
          <p:nvSpPr>
            <p:cNvPr id="7" name="Freeform 7"/>
            <p:cNvSpPr/>
            <p:nvPr/>
          </p:nvSpPr>
          <p:spPr>
            <a:xfrm>
              <a:off x="0" y="0"/>
              <a:ext cx="87421523" cy="6379210"/>
            </a:xfrm>
            <a:custGeom>
              <a:avLst/>
              <a:gdLst/>
              <a:ahLst/>
              <a:cxnLst/>
              <a:rect l="l" t="t" r="r" b="b"/>
              <a:pathLst>
                <a:path w="87421523" h="6379210">
                  <a:moveTo>
                    <a:pt x="80591075" y="0"/>
                  </a:moveTo>
                  <a:lnTo>
                    <a:pt x="12163156" y="0"/>
                  </a:lnTo>
                  <a:lnTo>
                    <a:pt x="7031271" y="7620"/>
                  </a:lnTo>
                  <a:lnTo>
                    <a:pt x="0" y="6379210"/>
                  </a:lnTo>
                  <a:lnTo>
                    <a:pt x="80775615" y="6379210"/>
                  </a:lnTo>
                  <a:lnTo>
                    <a:pt x="87421523" y="0"/>
                  </a:lnTo>
                  <a:close/>
                </a:path>
              </a:pathLst>
            </a:custGeom>
            <a:solidFill>
              <a:srgbClr val="90D4D7"/>
            </a:solidFill>
          </p:spPr>
        </p:sp>
      </p:grpSp>
      <p:grpSp>
        <p:nvGrpSpPr>
          <p:cNvPr id="8" name="Group 8"/>
          <p:cNvGrpSpPr/>
          <p:nvPr/>
        </p:nvGrpSpPr>
        <p:grpSpPr>
          <a:xfrm>
            <a:off x="16199672" y="9617688"/>
            <a:ext cx="1669804" cy="577469"/>
            <a:chOff x="0" y="0"/>
            <a:chExt cx="1175142" cy="406400"/>
          </a:xfrm>
        </p:grpSpPr>
        <p:sp>
          <p:nvSpPr>
            <p:cNvPr id="9" name="Freeform 9"/>
            <p:cNvSpPr/>
            <p:nvPr/>
          </p:nvSpPr>
          <p:spPr>
            <a:xfrm>
              <a:off x="0" y="0"/>
              <a:ext cx="1175142" cy="406400"/>
            </a:xfrm>
            <a:custGeom>
              <a:avLst/>
              <a:gdLst/>
              <a:ahLst/>
              <a:cxnLst/>
              <a:rect l="l" t="t" r="r" b="b"/>
              <a:pathLst>
                <a:path w="1175142" h="406400">
                  <a:moveTo>
                    <a:pt x="971942" y="0"/>
                  </a:moveTo>
                  <a:cubicBezTo>
                    <a:pt x="1084166" y="0"/>
                    <a:pt x="1175142" y="90976"/>
                    <a:pt x="1175142" y="203200"/>
                  </a:cubicBezTo>
                  <a:cubicBezTo>
                    <a:pt x="1175142" y="315424"/>
                    <a:pt x="1084166" y="406400"/>
                    <a:pt x="97194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0" name="TextBox 10"/>
            <p:cNvSpPr txBox="1"/>
            <p:nvPr/>
          </p:nvSpPr>
          <p:spPr>
            <a:xfrm>
              <a:off x="0" y="-57150"/>
              <a:ext cx="1175142" cy="463550"/>
            </a:xfrm>
            <a:prstGeom prst="rect">
              <a:avLst/>
            </a:prstGeom>
          </p:spPr>
          <p:txBody>
            <a:bodyPr lIns="50800" tIns="50800" rIns="50800" bIns="50800" rtlCol="0" anchor="ctr"/>
            <a:lstStyle/>
            <a:p>
              <a:pPr algn="ctr">
                <a:lnSpc>
                  <a:spcPts val="3415"/>
                </a:lnSpc>
              </a:pPr>
              <a:endParaRPr/>
            </a:p>
          </p:txBody>
        </p:sp>
      </p:grpSp>
      <p:grpSp>
        <p:nvGrpSpPr>
          <p:cNvPr id="11" name="Group 11"/>
          <p:cNvGrpSpPr/>
          <p:nvPr/>
        </p:nvGrpSpPr>
        <p:grpSpPr>
          <a:xfrm>
            <a:off x="1269091" y="2583071"/>
            <a:ext cx="7874909" cy="963306"/>
            <a:chOff x="0" y="0"/>
            <a:chExt cx="5432747" cy="664566"/>
          </a:xfrm>
        </p:grpSpPr>
        <p:sp>
          <p:nvSpPr>
            <p:cNvPr id="12" name="Freeform 12"/>
            <p:cNvSpPr/>
            <p:nvPr/>
          </p:nvSpPr>
          <p:spPr>
            <a:xfrm>
              <a:off x="0" y="0"/>
              <a:ext cx="5432747" cy="664566"/>
            </a:xfrm>
            <a:custGeom>
              <a:avLst/>
              <a:gdLst/>
              <a:ahLst/>
              <a:cxnLst/>
              <a:rect l="l" t="t" r="r" b="b"/>
              <a:pathLst>
                <a:path w="5432747" h="664566">
                  <a:moveTo>
                    <a:pt x="0" y="0"/>
                  </a:moveTo>
                  <a:lnTo>
                    <a:pt x="5432747" y="0"/>
                  </a:lnTo>
                  <a:lnTo>
                    <a:pt x="5432747" y="664566"/>
                  </a:lnTo>
                  <a:lnTo>
                    <a:pt x="0" y="664566"/>
                  </a:lnTo>
                  <a:close/>
                </a:path>
              </a:pathLst>
            </a:custGeom>
            <a:solidFill>
              <a:srgbClr val="7090CA"/>
            </a:solidFill>
          </p:spPr>
        </p:sp>
        <p:sp>
          <p:nvSpPr>
            <p:cNvPr id="13" name="TextBox 13"/>
            <p:cNvSpPr txBox="1"/>
            <p:nvPr/>
          </p:nvSpPr>
          <p:spPr>
            <a:xfrm>
              <a:off x="0" y="-57150"/>
              <a:ext cx="5432747" cy="721716"/>
            </a:xfrm>
            <a:prstGeom prst="rect">
              <a:avLst/>
            </a:prstGeom>
          </p:spPr>
          <p:txBody>
            <a:bodyPr lIns="50800" tIns="50800" rIns="50800" bIns="50800" rtlCol="0" anchor="ctr"/>
            <a:lstStyle/>
            <a:p>
              <a:pPr algn="ctr">
                <a:lnSpc>
                  <a:spcPts val="3415"/>
                </a:lnSpc>
              </a:pPr>
              <a:endParaRPr/>
            </a:p>
          </p:txBody>
        </p:sp>
      </p:grpSp>
      <p:grpSp>
        <p:nvGrpSpPr>
          <p:cNvPr id="14" name="Group 14"/>
          <p:cNvGrpSpPr/>
          <p:nvPr/>
        </p:nvGrpSpPr>
        <p:grpSpPr>
          <a:xfrm>
            <a:off x="9384391" y="2586945"/>
            <a:ext cx="7874909" cy="963306"/>
            <a:chOff x="0" y="0"/>
            <a:chExt cx="5432747" cy="664566"/>
          </a:xfrm>
        </p:grpSpPr>
        <p:sp>
          <p:nvSpPr>
            <p:cNvPr id="15" name="Freeform 15"/>
            <p:cNvSpPr/>
            <p:nvPr/>
          </p:nvSpPr>
          <p:spPr>
            <a:xfrm>
              <a:off x="0" y="0"/>
              <a:ext cx="5432747" cy="664566"/>
            </a:xfrm>
            <a:custGeom>
              <a:avLst/>
              <a:gdLst/>
              <a:ahLst/>
              <a:cxnLst/>
              <a:rect l="l" t="t" r="r" b="b"/>
              <a:pathLst>
                <a:path w="5432747" h="664566">
                  <a:moveTo>
                    <a:pt x="0" y="0"/>
                  </a:moveTo>
                  <a:lnTo>
                    <a:pt x="5432747" y="0"/>
                  </a:lnTo>
                  <a:lnTo>
                    <a:pt x="5432747" y="664566"/>
                  </a:lnTo>
                  <a:lnTo>
                    <a:pt x="0" y="664566"/>
                  </a:lnTo>
                  <a:close/>
                </a:path>
              </a:pathLst>
            </a:custGeom>
            <a:solidFill>
              <a:srgbClr val="90D4D7"/>
            </a:solidFill>
          </p:spPr>
        </p:sp>
        <p:sp>
          <p:nvSpPr>
            <p:cNvPr id="16" name="TextBox 16"/>
            <p:cNvSpPr txBox="1"/>
            <p:nvPr/>
          </p:nvSpPr>
          <p:spPr>
            <a:xfrm>
              <a:off x="0" y="-57150"/>
              <a:ext cx="5432747" cy="721716"/>
            </a:xfrm>
            <a:prstGeom prst="rect">
              <a:avLst/>
            </a:prstGeom>
          </p:spPr>
          <p:txBody>
            <a:bodyPr lIns="50800" tIns="50800" rIns="50800" bIns="50800" rtlCol="0" anchor="ctr"/>
            <a:lstStyle/>
            <a:p>
              <a:pPr algn="ctr">
                <a:lnSpc>
                  <a:spcPts val="3415"/>
                </a:lnSpc>
              </a:pPr>
              <a:endParaRPr/>
            </a:p>
          </p:txBody>
        </p:sp>
      </p:grpSp>
      <p:grpSp>
        <p:nvGrpSpPr>
          <p:cNvPr id="17" name="Group 17"/>
          <p:cNvGrpSpPr/>
          <p:nvPr/>
        </p:nvGrpSpPr>
        <p:grpSpPr>
          <a:xfrm>
            <a:off x="1269091" y="3764848"/>
            <a:ext cx="7874909" cy="963306"/>
            <a:chOff x="0" y="0"/>
            <a:chExt cx="5432747" cy="664566"/>
          </a:xfrm>
        </p:grpSpPr>
        <p:sp>
          <p:nvSpPr>
            <p:cNvPr id="18" name="Freeform 18"/>
            <p:cNvSpPr/>
            <p:nvPr/>
          </p:nvSpPr>
          <p:spPr>
            <a:xfrm>
              <a:off x="0" y="0"/>
              <a:ext cx="5432747" cy="664566"/>
            </a:xfrm>
            <a:custGeom>
              <a:avLst/>
              <a:gdLst/>
              <a:ahLst/>
              <a:cxnLst/>
              <a:rect l="l" t="t" r="r" b="b"/>
              <a:pathLst>
                <a:path w="5432747" h="664566">
                  <a:moveTo>
                    <a:pt x="0" y="0"/>
                  </a:moveTo>
                  <a:lnTo>
                    <a:pt x="5432747" y="0"/>
                  </a:lnTo>
                  <a:lnTo>
                    <a:pt x="5432747" y="664566"/>
                  </a:lnTo>
                  <a:lnTo>
                    <a:pt x="0" y="664566"/>
                  </a:lnTo>
                  <a:close/>
                </a:path>
              </a:pathLst>
            </a:custGeom>
            <a:solidFill>
              <a:srgbClr val="90D4D7"/>
            </a:solidFill>
          </p:spPr>
        </p:sp>
        <p:sp>
          <p:nvSpPr>
            <p:cNvPr id="19" name="TextBox 19"/>
            <p:cNvSpPr txBox="1"/>
            <p:nvPr/>
          </p:nvSpPr>
          <p:spPr>
            <a:xfrm>
              <a:off x="0" y="-57150"/>
              <a:ext cx="5432747" cy="721716"/>
            </a:xfrm>
            <a:prstGeom prst="rect">
              <a:avLst/>
            </a:prstGeom>
          </p:spPr>
          <p:txBody>
            <a:bodyPr lIns="50800" tIns="50800" rIns="50800" bIns="50800" rtlCol="0" anchor="ctr"/>
            <a:lstStyle/>
            <a:p>
              <a:pPr algn="ctr">
                <a:lnSpc>
                  <a:spcPts val="3415"/>
                </a:lnSpc>
              </a:pPr>
              <a:endParaRPr/>
            </a:p>
          </p:txBody>
        </p:sp>
      </p:grpSp>
      <p:grpSp>
        <p:nvGrpSpPr>
          <p:cNvPr id="20" name="Group 20"/>
          <p:cNvGrpSpPr/>
          <p:nvPr/>
        </p:nvGrpSpPr>
        <p:grpSpPr>
          <a:xfrm>
            <a:off x="9384391" y="3768722"/>
            <a:ext cx="7874909" cy="963306"/>
            <a:chOff x="0" y="0"/>
            <a:chExt cx="5432747" cy="664566"/>
          </a:xfrm>
        </p:grpSpPr>
        <p:sp>
          <p:nvSpPr>
            <p:cNvPr id="21" name="Freeform 21"/>
            <p:cNvSpPr/>
            <p:nvPr/>
          </p:nvSpPr>
          <p:spPr>
            <a:xfrm>
              <a:off x="0" y="0"/>
              <a:ext cx="5432747" cy="664566"/>
            </a:xfrm>
            <a:custGeom>
              <a:avLst/>
              <a:gdLst/>
              <a:ahLst/>
              <a:cxnLst/>
              <a:rect l="l" t="t" r="r" b="b"/>
              <a:pathLst>
                <a:path w="5432747" h="664566">
                  <a:moveTo>
                    <a:pt x="0" y="0"/>
                  </a:moveTo>
                  <a:lnTo>
                    <a:pt x="5432747" y="0"/>
                  </a:lnTo>
                  <a:lnTo>
                    <a:pt x="5432747" y="664566"/>
                  </a:lnTo>
                  <a:lnTo>
                    <a:pt x="0" y="664566"/>
                  </a:lnTo>
                  <a:close/>
                </a:path>
              </a:pathLst>
            </a:custGeom>
            <a:solidFill>
              <a:srgbClr val="7090CA"/>
            </a:solidFill>
          </p:spPr>
        </p:sp>
        <p:sp>
          <p:nvSpPr>
            <p:cNvPr id="22" name="TextBox 22"/>
            <p:cNvSpPr txBox="1"/>
            <p:nvPr/>
          </p:nvSpPr>
          <p:spPr>
            <a:xfrm>
              <a:off x="0" y="-57150"/>
              <a:ext cx="5432747" cy="721716"/>
            </a:xfrm>
            <a:prstGeom prst="rect">
              <a:avLst/>
            </a:prstGeom>
          </p:spPr>
          <p:txBody>
            <a:bodyPr lIns="50800" tIns="50800" rIns="50800" bIns="50800" rtlCol="0" anchor="ctr"/>
            <a:lstStyle/>
            <a:p>
              <a:pPr algn="ctr">
                <a:lnSpc>
                  <a:spcPts val="3415"/>
                </a:lnSpc>
              </a:pPr>
              <a:endParaRPr/>
            </a:p>
          </p:txBody>
        </p:sp>
      </p:grpSp>
      <p:grpSp>
        <p:nvGrpSpPr>
          <p:cNvPr id="23" name="Group 23"/>
          <p:cNvGrpSpPr/>
          <p:nvPr/>
        </p:nvGrpSpPr>
        <p:grpSpPr>
          <a:xfrm>
            <a:off x="1269091" y="4941231"/>
            <a:ext cx="7874909" cy="963306"/>
            <a:chOff x="0" y="0"/>
            <a:chExt cx="5432747" cy="664566"/>
          </a:xfrm>
        </p:grpSpPr>
        <p:sp>
          <p:nvSpPr>
            <p:cNvPr id="24" name="Freeform 24"/>
            <p:cNvSpPr/>
            <p:nvPr/>
          </p:nvSpPr>
          <p:spPr>
            <a:xfrm>
              <a:off x="0" y="0"/>
              <a:ext cx="5432747" cy="664566"/>
            </a:xfrm>
            <a:custGeom>
              <a:avLst/>
              <a:gdLst/>
              <a:ahLst/>
              <a:cxnLst/>
              <a:rect l="l" t="t" r="r" b="b"/>
              <a:pathLst>
                <a:path w="5432747" h="664566">
                  <a:moveTo>
                    <a:pt x="0" y="0"/>
                  </a:moveTo>
                  <a:lnTo>
                    <a:pt x="5432747" y="0"/>
                  </a:lnTo>
                  <a:lnTo>
                    <a:pt x="5432747" y="664566"/>
                  </a:lnTo>
                  <a:lnTo>
                    <a:pt x="0" y="664566"/>
                  </a:lnTo>
                  <a:close/>
                </a:path>
              </a:pathLst>
            </a:custGeom>
            <a:solidFill>
              <a:srgbClr val="7090CA"/>
            </a:solidFill>
          </p:spPr>
        </p:sp>
        <p:sp>
          <p:nvSpPr>
            <p:cNvPr id="25" name="TextBox 25"/>
            <p:cNvSpPr txBox="1"/>
            <p:nvPr/>
          </p:nvSpPr>
          <p:spPr>
            <a:xfrm>
              <a:off x="0" y="-57150"/>
              <a:ext cx="5432747" cy="721716"/>
            </a:xfrm>
            <a:prstGeom prst="rect">
              <a:avLst/>
            </a:prstGeom>
          </p:spPr>
          <p:txBody>
            <a:bodyPr lIns="50800" tIns="50800" rIns="50800" bIns="50800" rtlCol="0" anchor="ctr"/>
            <a:lstStyle/>
            <a:p>
              <a:pPr algn="ctr">
                <a:lnSpc>
                  <a:spcPts val="3415"/>
                </a:lnSpc>
              </a:pPr>
              <a:endParaRPr/>
            </a:p>
          </p:txBody>
        </p:sp>
      </p:grpSp>
      <p:grpSp>
        <p:nvGrpSpPr>
          <p:cNvPr id="26" name="Group 26"/>
          <p:cNvGrpSpPr/>
          <p:nvPr/>
        </p:nvGrpSpPr>
        <p:grpSpPr>
          <a:xfrm>
            <a:off x="9384391" y="4945105"/>
            <a:ext cx="7874909" cy="963306"/>
            <a:chOff x="0" y="0"/>
            <a:chExt cx="5432747" cy="664566"/>
          </a:xfrm>
        </p:grpSpPr>
        <p:sp>
          <p:nvSpPr>
            <p:cNvPr id="27" name="Freeform 27"/>
            <p:cNvSpPr/>
            <p:nvPr/>
          </p:nvSpPr>
          <p:spPr>
            <a:xfrm>
              <a:off x="0" y="0"/>
              <a:ext cx="5432747" cy="664566"/>
            </a:xfrm>
            <a:custGeom>
              <a:avLst/>
              <a:gdLst/>
              <a:ahLst/>
              <a:cxnLst/>
              <a:rect l="l" t="t" r="r" b="b"/>
              <a:pathLst>
                <a:path w="5432747" h="664566">
                  <a:moveTo>
                    <a:pt x="0" y="0"/>
                  </a:moveTo>
                  <a:lnTo>
                    <a:pt x="5432747" y="0"/>
                  </a:lnTo>
                  <a:lnTo>
                    <a:pt x="5432747" y="664566"/>
                  </a:lnTo>
                  <a:lnTo>
                    <a:pt x="0" y="664566"/>
                  </a:lnTo>
                  <a:close/>
                </a:path>
              </a:pathLst>
            </a:custGeom>
            <a:solidFill>
              <a:srgbClr val="90D4D7"/>
            </a:solidFill>
          </p:spPr>
        </p:sp>
        <p:sp>
          <p:nvSpPr>
            <p:cNvPr id="28" name="TextBox 28"/>
            <p:cNvSpPr txBox="1"/>
            <p:nvPr/>
          </p:nvSpPr>
          <p:spPr>
            <a:xfrm>
              <a:off x="0" y="-57150"/>
              <a:ext cx="5432747" cy="721716"/>
            </a:xfrm>
            <a:prstGeom prst="rect">
              <a:avLst/>
            </a:prstGeom>
          </p:spPr>
          <p:txBody>
            <a:bodyPr lIns="50800" tIns="50800" rIns="50800" bIns="50800" rtlCol="0" anchor="ctr"/>
            <a:lstStyle/>
            <a:p>
              <a:pPr algn="ctr">
                <a:lnSpc>
                  <a:spcPts val="3415"/>
                </a:lnSpc>
              </a:pPr>
              <a:endParaRPr/>
            </a:p>
          </p:txBody>
        </p:sp>
      </p:grpSp>
      <p:sp>
        <p:nvSpPr>
          <p:cNvPr id="29" name="TextBox 29"/>
          <p:cNvSpPr txBox="1"/>
          <p:nvPr/>
        </p:nvSpPr>
        <p:spPr>
          <a:xfrm>
            <a:off x="1053181" y="1110442"/>
            <a:ext cx="9876719" cy="1019097"/>
          </a:xfrm>
          <a:prstGeom prst="rect">
            <a:avLst/>
          </a:prstGeom>
        </p:spPr>
        <p:txBody>
          <a:bodyPr lIns="0" tIns="0" rIns="0" bIns="0" rtlCol="0" anchor="t">
            <a:spAutoFit/>
          </a:bodyPr>
          <a:lstStyle/>
          <a:p>
            <a:pPr>
              <a:lnSpc>
                <a:spcPts val="8404"/>
              </a:lnSpc>
            </a:pPr>
            <a:r>
              <a:rPr lang="en-US" sz="6003" spc="480">
                <a:solidFill>
                  <a:srgbClr val="7090CA"/>
                </a:solidFill>
                <a:latin typeface="League Spartan"/>
              </a:rPr>
              <a:t>TABLE OF CONTENTS</a:t>
            </a:r>
          </a:p>
        </p:txBody>
      </p:sp>
      <p:sp>
        <p:nvSpPr>
          <p:cNvPr id="30" name="TextBox 30"/>
          <p:cNvSpPr txBox="1"/>
          <p:nvPr/>
        </p:nvSpPr>
        <p:spPr>
          <a:xfrm>
            <a:off x="2506801" y="1955788"/>
            <a:ext cx="6877591" cy="423812"/>
          </a:xfrm>
          <a:prstGeom prst="rect">
            <a:avLst/>
          </a:prstGeom>
        </p:spPr>
        <p:txBody>
          <a:bodyPr lIns="0" tIns="0" rIns="0" bIns="0" rtlCol="0" anchor="t">
            <a:spAutoFit/>
          </a:bodyPr>
          <a:lstStyle/>
          <a:p>
            <a:pPr>
              <a:lnSpc>
                <a:spcPts val="3415"/>
              </a:lnSpc>
            </a:pPr>
            <a:r>
              <a:rPr lang="en-US" sz="2439" spc="1707">
                <a:solidFill>
                  <a:srgbClr val="90D4D7"/>
                </a:solidFill>
                <a:latin typeface="Montserrat Classic"/>
              </a:rPr>
              <a:t>SBLY 2024</a:t>
            </a:r>
          </a:p>
        </p:txBody>
      </p:sp>
      <p:sp>
        <p:nvSpPr>
          <p:cNvPr id="31" name="TextBox 31"/>
          <p:cNvSpPr txBox="1"/>
          <p:nvPr/>
        </p:nvSpPr>
        <p:spPr>
          <a:xfrm>
            <a:off x="10039720" y="9679761"/>
            <a:ext cx="6018951" cy="422275"/>
          </a:xfrm>
          <a:prstGeom prst="rect">
            <a:avLst/>
          </a:prstGeom>
        </p:spPr>
        <p:txBody>
          <a:bodyPr lIns="0" tIns="0" rIns="0" bIns="0" rtlCol="0" anchor="t">
            <a:spAutoFit/>
          </a:bodyPr>
          <a:lstStyle/>
          <a:p>
            <a:pPr>
              <a:lnSpc>
                <a:spcPts val="3499"/>
              </a:lnSpc>
            </a:pPr>
            <a:r>
              <a:rPr lang="en-US" sz="2499">
                <a:solidFill>
                  <a:srgbClr val="FFFFFF"/>
                </a:solidFill>
                <a:latin typeface="Montserrat Classic"/>
              </a:rPr>
              <a:t>Summer Vyne </a:t>
            </a:r>
          </a:p>
        </p:txBody>
      </p:sp>
      <p:sp>
        <p:nvSpPr>
          <p:cNvPr id="32" name="TextBox 32"/>
          <p:cNvSpPr txBox="1"/>
          <p:nvPr/>
        </p:nvSpPr>
        <p:spPr>
          <a:xfrm>
            <a:off x="1713837" y="2800282"/>
            <a:ext cx="6950154" cy="497840"/>
          </a:xfrm>
          <a:prstGeom prst="rect">
            <a:avLst/>
          </a:prstGeom>
        </p:spPr>
        <p:txBody>
          <a:bodyPr lIns="0" tIns="0" rIns="0" bIns="0" rtlCol="0" anchor="t">
            <a:spAutoFit/>
          </a:bodyPr>
          <a:lstStyle/>
          <a:p>
            <a:pPr>
              <a:lnSpc>
                <a:spcPts val="4059"/>
              </a:lnSpc>
            </a:pPr>
            <a:r>
              <a:rPr lang="en-US" sz="2899">
                <a:solidFill>
                  <a:srgbClr val="FFFFFF"/>
                </a:solidFill>
                <a:latin typeface="Montserrat Classic Bold"/>
              </a:rPr>
              <a:t>APPLICATION  &amp; QUALIFICATIONS    3</a:t>
            </a:r>
          </a:p>
        </p:txBody>
      </p:sp>
      <p:sp>
        <p:nvSpPr>
          <p:cNvPr id="33" name="TextBox 33"/>
          <p:cNvSpPr txBox="1"/>
          <p:nvPr/>
        </p:nvSpPr>
        <p:spPr>
          <a:xfrm>
            <a:off x="9846769" y="2791103"/>
            <a:ext cx="6950154" cy="497840"/>
          </a:xfrm>
          <a:prstGeom prst="rect">
            <a:avLst/>
          </a:prstGeom>
        </p:spPr>
        <p:txBody>
          <a:bodyPr lIns="0" tIns="0" rIns="0" bIns="0" rtlCol="0" anchor="t">
            <a:spAutoFit/>
          </a:bodyPr>
          <a:lstStyle/>
          <a:p>
            <a:pPr>
              <a:lnSpc>
                <a:spcPts val="4059"/>
              </a:lnSpc>
            </a:pPr>
            <a:r>
              <a:rPr lang="en-US" sz="2899">
                <a:solidFill>
                  <a:srgbClr val="FFFFFF"/>
                </a:solidFill>
                <a:latin typeface="Montserrat Classic Bold"/>
              </a:rPr>
              <a:t>GROWTH                                                          9</a:t>
            </a:r>
          </a:p>
        </p:txBody>
      </p:sp>
      <p:sp>
        <p:nvSpPr>
          <p:cNvPr id="34" name="TextBox 34"/>
          <p:cNvSpPr txBox="1"/>
          <p:nvPr/>
        </p:nvSpPr>
        <p:spPr>
          <a:xfrm>
            <a:off x="1731469" y="3967140"/>
            <a:ext cx="6950154" cy="497840"/>
          </a:xfrm>
          <a:prstGeom prst="rect">
            <a:avLst/>
          </a:prstGeom>
        </p:spPr>
        <p:txBody>
          <a:bodyPr lIns="0" tIns="0" rIns="0" bIns="0" rtlCol="0" anchor="t">
            <a:spAutoFit/>
          </a:bodyPr>
          <a:lstStyle/>
          <a:p>
            <a:pPr>
              <a:lnSpc>
                <a:spcPts val="4059"/>
              </a:lnSpc>
            </a:pPr>
            <a:r>
              <a:rPr lang="en-US" sz="2899">
                <a:solidFill>
                  <a:srgbClr val="FFFFFF"/>
                </a:solidFill>
                <a:latin typeface="Montserrat Classic Bold"/>
              </a:rPr>
              <a:t>BIOGRAPHY                                                   4</a:t>
            </a:r>
          </a:p>
        </p:txBody>
      </p:sp>
      <p:sp>
        <p:nvSpPr>
          <p:cNvPr id="35" name="TextBox 35"/>
          <p:cNvSpPr txBox="1"/>
          <p:nvPr/>
        </p:nvSpPr>
        <p:spPr>
          <a:xfrm>
            <a:off x="9846769" y="3972880"/>
            <a:ext cx="6950154" cy="497840"/>
          </a:xfrm>
          <a:prstGeom prst="rect">
            <a:avLst/>
          </a:prstGeom>
        </p:spPr>
        <p:txBody>
          <a:bodyPr lIns="0" tIns="0" rIns="0" bIns="0" rtlCol="0" anchor="t">
            <a:spAutoFit/>
          </a:bodyPr>
          <a:lstStyle/>
          <a:p>
            <a:pPr>
              <a:lnSpc>
                <a:spcPts val="4059"/>
              </a:lnSpc>
            </a:pPr>
            <a:r>
              <a:rPr lang="en-US" sz="2899">
                <a:solidFill>
                  <a:srgbClr val="FFFFFF"/>
                </a:solidFill>
                <a:latin typeface="Montserrat Classic Bold"/>
              </a:rPr>
              <a:t>INNOVATION                                               10</a:t>
            </a:r>
          </a:p>
        </p:txBody>
      </p:sp>
      <p:sp>
        <p:nvSpPr>
          <p:cNvPr id="36" name="TextBox 36"/>
          <p:cNvSpPr txBox="1"/>
          <p:nvPr/>
        </p:nvSpPr>
        <p:spPr>
          <a:xfrm>
            <a:off x="1731469" y="5143625"/>
            <a:ext cx="6950154" cy="497840"/>
          </a:xfrm>
          <a:prstGeom prst="rect">
            <a:avLst/>
          </a:prstGeom>
        </p:spPr>
        <p:txBody>
          <a:bodyPr lIns="0" tIns="0" rIns="0" bIns="0" rtlCol="0" anchor="t">
            <a:spAutoFit/>
          </a:bodyPr>
          <a:lstStyle/>
          <a:p>
            <a:pPr>
              <a:lnSpc>
                <a:spcPts val="4059"/>
              </a:lnSpc>
            </a:pPr>
            <a:r>
              <a:rPr lang="en-US" sz="2899">
                <a:solidFill>
                  <a:srgbClr val="FFFFFF"/>
                </a:solidFill>
                <a:latin typeface="Montserrat Classic Bold"/>
              </a:rPr>
              <a:t>COMPANY INFO                                           5</a:t>
            </a:r>
          </a:p>
        </p:txBody>
      </p:sp>
      <p:sp>
        <p:nvSpPr>
          <p:cNvPr id="37" name="TextBox 37"/>
          <p:cNvSpPr txBox="1"/>
          <p:nvPr/>
        </p:nvSpPr>
        <p:spPr>
          <a:xfrm>
            <a:off x="9846769" y="5151128"/>
            <a:ext cx="6950154" cy="497840"/>
          </a:xfrm>
          <a:prstGeom prst="rect">
            <a:avLst/>
          </a:prstGeom>
        </p:spPr>
        <p:txBody>
          <a:bodyPr lIns="0" tIns="0" rIns="0" bIns="0" rtlCol="0" anchor="t">
            <a:spAutoFit/>
          </a:bodyPr>
          <a:lstStyle/>
          <a:p>
            <a:pPr>
              <a:lnSpc>
                <a:spcPts val="4059"/>
              </a:lnSpc>
            </a:pPr>
            <a:r>
              <a:rPr lang="en-US" sz="2899">
                <a:solidFill>
                  <a:srgbClr val="FFFFFF"/>
                </a:solidFill>
                <a:latin typeface="Montserrat Classic Bold"/>
              </a:rPr>
              <a:t>STATEMENT OF MERIT                            11</a:t>
            </a:r>
          </a:p>
        </p:txBody>
      </p:sp>
      <p:sp>
        <p:nvSpPr>
          <p:cNvPr id="38" name="TextBox 38"/>
          <p:cNvSpPr txBox="1"/>
          <p:nvPr/>
        </p:nvSpPr>
        <p:spPr>
          <a:xfrm>
            <a:off x="16060646" y="9637199"/>
            <a:ext cx="1947854" cy="481330"/>
          </a:xfrm>
          <a:prstGeom prst="rect">
            <a:avLst/>
          </a:prstGeom>
        </p:spPr>
        <p:txBody>
          <a:bodyPr lIns="0" tIns="0" rIns="0" bIns="0" rtlCol="0" anchor="t">
            <a:spAutoFit/>
          </a:bodyPr>
          <a:lstStyle/>
          <a:p>
            <a:pPr algn="ctr">
              <a:lnSpc>
                <a:spcPts val="3919"/>
              </a:lnSpc>
            </a:pPr>
            <a:r>
              <a:rPr lang="en-US" sz="2799">
                <a:solidFill>
                  <a:srgbClr val="90D4D7"/>
                </a:solidFill>
                <a:latin typeface="Montserrat Classic Bold"/>
              </a:rPr>
              <a:t>02 of 17</a:t>
            </a:r>
          </a:p>
        </p:txBody>
      </p:sp>
      <p:grpSp>
        <p:nvGrpSpPr>
          <p:cNvPr id="39" name="Group 39"/>
          <p:cNvGrpSpPr/>
          <p:nvPr/>
        </p:nvGrpSpPr>
        <p:grpSpPr>
          <a:xfrm>
            <a:off x="1260275" y="6114087"/>
            <a:ext cx="7874909" cy="963306"/>
            <a:chOff x="0" y="0"/>
            <a:chExt cx="5432747" cy="664566"/>
          </a:xfrm>
        </p:grpSpPr>
        <p:sp>
          <p:nvSpPr>
            <p:cNvPr id="40" name="Freeform 40"/>
            <p:cNvSpPr/>
            <p:nvPr/>
          </p:nvSpPr>
          <p:spPr>
            <a:xfrm>
              <a:off x="0" y="0"/>
              <a:ext cx="5432747" cy="664566"/>
            </a:xfrm>
            <a:custGeom>
              <a:avLst/>
              <a:gdLst/>
              <a:ahLst/>
              <a:cxnLst/>
              <a:rect l="l" t="t" r="r" b="b"/>
              <a:pathLst>
                <a:path w="5432747" h="664566">
                  <a:moveTo>
                    <a:pt x="0" y="0"/>
                  </a:moveTo>
                  <a:lnTo>
                    <a:pt x="5432747" y="0"/>
                  </a:lnTo>
                  <a:lnTo>
                    <a:pt x="5432747" y="664566"/>
                  </a:lnTo>
                  <a:lnTo>
                    <a:pt x="0" y="664566"/>
                  </a:lnTo>
                  <a:close/>
                </a:path>
              </a:pathLst>
            </a:custGeom>
            <a:solidFill>
              <a:srgbClr val="90D4D7"/>
            </a:solidFill>
          </p:spPr>
        </p:sp>
        <p:sp>
          <p:nvSpPr>
            <p:cNvPr id="41" name="TextBox 41"/>
            <p:cNvSpPr txBox="1"/>
            <p:nvPr/>
          </p:nvSpPr>
          <p:spPr>
            <a:xfrm>
              <a:off x="0" y="-57150"/>
              <a:ext cx="5432747" cy="721716"/>
            </a:xfrm>
            <a:prstGeom prst="rect">
              <a:avLst/>
            </a:prstGeom>
          </p:spPr>
          <p:txBody>
            <a:bodyPr lIns="50800" tIns="50800" rIns="50800" bIns="50800" rtlCol="0" anchor="ctr"/>
            <a:lstStyle/>
            <a:p>
              <a:pPr algn="ctr">
                <a:lnSpc>
                  <a:spcPts val="3415"/>
                </a:lnSpc>
              </a:pPr>
              <a:endParaRPr/>
            </a:p>
          </p:txBody>
        </p:sp>
      </p:grpSp>
      <p:grpSp>
        <p:nvGrpSpPr>
          <p:cNvPr id="42" name="Group 42"/>
          <p:cNvGrpSpPr/>
          <p:nvPr/>
        </p:nvGrpSpPr>
        <p:grpSpPr>
          <a:xfrm>
            <a:off x="9384391" y="6117961"/>
            <a:ext cx="7874909" cy="963306"/>
            <a:chOff x="0" y="0"/>
            <a:chExt cx="5432747" cy="664566"/>
          </a:xfrm>
        </p:grpSpPr>
        <p:sp>
          <p:nvSpPr>
            <p:cNvPr id="43" name="Freeform 43"/>
            <p:cNvSpPr/>
            <p:nvPr/>
          </p:nvSpPr>
          <p:spPr>
            <a:xfrm>
              <a:off x="0" y="0"/>
              <a:ext cx="5432747" cy="664566"/>
            </a:xfrm>
            <a:custGeom>
              <a:avLst/>
              <a:gdLst/>
              <a:ahLst/>
              <a:cxnLst/>
              <a:rect l="l" t="t" r="r" b="b"/>
              <a:pathLst>
                <a:path w="5432747" h="664566">
                  <a:moveTo>
                    <a:pt x="0" y="0"/>
                  </a:moveTo>
                  <a:lnTo>
                    <a:pt x="5432747" y="0"/>
                  </a:lnTo>
                  <a:lnTo>
                    <a:pt x="5432747" y="664566"/>
                  </a:lnTo>
                  <a:lnTo>
                    <a:pt x="0" y="664566"/>
                  </a:lnTo>
                  <a:close/>
                </a:path>
              </a:pathLst>
            </a:custGeom>
            <a:solidFill>
              <a:srgbClr val="7090CA"/>
            </a:solidFill>
          </p:spPr>
        </p:sp>
        <p:sp>
          <p:nvSpPr>
            <p:cNvPr id="44" name="TextBox 44"/>
            <p:cNvSpPr txBox="1"/>
            <p:nvPr/>
          </p:nvSpPr>
          <p:spPr>
            <a:xfrm>
              <a:off x="0" y="-57150"/>
              <a:ext cx="5432747" cy="721716"/>
            </a:xfrm>
            <a:prstGeom prst="rect">
              <a:avLst/>
            </a:prstGeom>
          </p:spPr>
          <p:txBody>
            <a:bodyPr lIns="50800" tIns="50800" rIns="50800" bIns="50800" rtlCol="0" anchor="ctr"/>
            <a:lstStyle/>
            <a:p>
              <a:pPr algn="ctr">
                <a:lnSpc>
                  <a:spcPts val="3415"/>
                </a:lnSpc>
              </a:pPr>
              <a:endParaRPr/>
            </a:p>
          </p:txBody>
        </p:sp>
      </p:grpSp>
      <p:sp>
        <p:nvSpPr>
          <p:cNvPr id="45" name="TextBox 45"/>
          <p:cNvSpPr txBox="1"/>
          <p:nvPr/>
        </p:nvSpPr>
        <p:spPr>
          <a:xfrm>
            <a:off x="1731469" y="6323637"/>
            <a:ext cx="6950154" cy="497840"/>
          </a:xfrm>
          <a:prstGeom prst="rect">
            <a:avLst/>
          </a:prstGeom>
        </p:spPr>
        <p:txBody>
          <a:bodyPr lIns="0" tIns="0" rIns="0" bIns="0" rtlCol="0" anchor="t">
            <a:spAutoFit/>
          </a:bodyPr>
          <a:lstStyle/>
          <a:p>
            <a:pPr>
              <a:lnSpc>
                <a:spcPts val="4059"/>
              </a:lnSpc>
            </a:pPr>
            <a:r>
              <a:rPr lang="en-US" sz="2899">
                <a:solidFill>
                  <a:srgbClr val="FFFFFF"/>
                </a:solidFill>
                <a:latin typeface="Montserrat Classic Bold"/>
              </a:rPr>
              <a:t>PHILOSOPHY                                                 6</a:t>
            </a:r>
          </a:p>
        </p:txBody>
      </p:sp>
      <p:sp>
        <p:nvSpPr>
          <p:cNvPr id="46" name="TextBox 46"/>
          <p:cNvSpPr txBox="1"/>
          <p:nvPr/>
        </p:nvSpPr>
        <p:spPr>
          <a:xfrm>
            <a:off x="9846769" y="6318245"/>
            <a:ext cx="6950154" cy="497840"/>
          </a:xfrm>
          <a:prstGeom prst="rect">
            <a:avLst/>
          </a:prstGeom>
        </p:spPr>
        <p:txBody>
          <a:bodyPr lIns="0" tIns="0" rIns="0" bIns="0" rtlCol="0" anchor="t">
            <a:spAutoFit/>
          </a:bodyPr>
          <a:lstStyle/>
          <a:p>
            <a:pPr>
              <a:lnSpc>
                <a:spcPts val="4059"/>
              </a:lnSpc>
            </a:pPr>
            <a:r>
              <a:rPr lang="en-US" sz="2899">
                <a:solidFill>
                  <a:srgbClr val="FFFFFF"/>
                </a:solidFill>
                <a:latin typeface="Montserrat Classic Bold"/>
              </a:rPr>
              <a:t>RECOMMENDATIONS                       12-14</a:t>
            </a:r>
          </a:p>
        </p:txBody>
      </p:sp>
      <p:grpSp>
        <p:nvGrpSpPr>
          <p:cNvPr id="47" name="Group 47"/>
          <p:cNvGrpSpPr/>
          <p:nvPr/>
        </p:nvGrpSpPr>
        <p:grpSpPr>
          <a:xfrm>
            <a:off x="1260275" y="7286943"/>
            <a:ext cx="7874909" cy="963306"/>
            <a:chOff x="0" y="0"/>
            <a:chExt cx="5432747" cy="664566"/>
          </a:xfrm>
        </p:grpSpPr>
        <p:sp>
          <p:nvSpPr>
            <p:cNvPr id="48" name="Freeform 48"/>
            <p:cNvSpPr/>
            <p:nvPr/>
          </p:nvSpPr>
          <p:spPr>
            <a:xfrm>
              <a:off x="0" y="0"/>
              <a:ext cx="5432747" cy="664566"/>
            </a:xfrm>
            <a:custGeom>
              <a:avLst/>
              <a:gdLst/>
              <a:ahLst/>
              <a:cxnLst/>
              <a:rect l="l" t="t" r="r" b="b"/>
              <a:pathLst>
                <a:path w="5432747" h="664566">
                  <a:moveTo>
                    <a:pt x="0" y="0"/>
                  </a:moveTo>
                  <a:lnTo>
                    <a:pt x="5432747" y="0"/>
                  </a:lnTo>
                  <a:lnTo>
                    <a:pt x="5432747" y="664566"/>
                  </a:lnTo>
                  <a:lnTo>
                    <a:pt x="0" y="664566"/>
                  </a:lnTo>
                  <a:close/>
                </a:path>
              </a:pathLst>
            </a:custGeom>
            <a:solidFill>
              <a:srgbClr val="7090CA"/>
            </a:solidFill>
          </p:spPr>
        </p:sp>
        <p:sp>
          <p:nvSpPr>
            <p:cNvPr id="49" name="TextBox 49"/>
            <p:cNvSpPr txBox="1"/>
            <p:nvPr/>
          </p:nvSpPr>
          <p:spPr>
            <a:xfrm>
              <a:off x="0" y="-57150"/>
              <a:ext cx="5432747" cy="721716"/>
            </a:xfrm>
            <a:prstGeom prst="rect">
              <a:avLst/>
            </a:prstGeom>
          </p:spPr>
          <p:txBody>
            <a:bodyPr lIns="50800" tIns="50800" rIns="50800" bIns="50800" rtlCol="0" anchor="ctr"/>
            <a:lstStyle/>
            <a:p>
              <a:pPr algn="ctr">
                <a:lnSpc>
                  <a:spcPts val="3415"/>
                </a:lnSpc>
              </a:pPr>
              <a:endParaRPr/>
            </a:p>
          </p:txBody>
        </p:sp>
      </p:grpSp>
      <p:grpSp>
        <p:nvGrpSpPr>
          <p:cNvPr id="50" name="Group 50"/>
          <p:cNvGrpSpPr/>
          <p:nvPr/>
        </p:nvGrpSpPr>
        <p:grpSpPr>
          <a:xfrm>
            <a:off x="9384391" y="7290817"/>
            <a:ext cx="7874909" cy="963306"/>
            <a:chOff x="0" y="0"/>
            <a:chExt cx="5432747" cy="664566"/>
          </a:xfrm>
        </p:grpSpPr>
        <p:sp>
          <p:nvSpPr>
            <p:cNvPr id="51" name="Freeform 51"/>
            <p:cNvSpPr/>
            <p:nvPr/>
          </p:nvSpPr>
          <p:spPr>
            <a:xfrm>
              <a:off x="0" y="0"/>
              <a:ext cx="5432747" cy="664566"/>
            </a:xfrm>
            <a:custGeom>
              <a:avLst/>
              <a:gdLst/>
              <a:ahLst/>
              <a:cxnLst/>
              <a:rect l="l" t="t" r="r" b="b"/>
              <a:pathLst>
                <a:path w="5432747" h="664566">
                  <a:moveTo>
                    <a:pt x="0" y="0"/>
                  </a:moveTo>
                  <a:lnTo>
                    <a:pt x="5432747" y="0"/>
                  </a:lnTo>
                  <a:lnTo>
                    <a:pt x="5432747" y="664566"/>
                  </a:lnTo>
                  <a:lnTo>
                    <a:pt x="0" y="664566"/>
                  </a:lnTo>
                  <a:close/>
                </a:path>
              </a:pathLst>
            </a:custGeom>
            <a:solidFill>
              <a:srgbClr val="90D4D7"/>
            </a:solidFill>
          </p:spPr>
        </p:sp>
        <p:sp>
          <p:nvSpPr>
            <p:cNvPr id="52" name="TextBox 52"/>
            <p:cNvSpPr txBox="1"/>
            <p:nvPr/>
          </p:nvSpPr>
          <p:spPr>
            <a:xfrm>
              <a:off x="0" y="-57150"/>
              <a:ext cx="5432747" cy="721716"/>
            </a:xfrm>
            <a:prstGeom prst="rect">
              <a:avLst/>
            </a:prstGeom>
          </p:spPr>
          <p:txBody>
            <a:bodyPr lIns="50800" tIns="50800" rIns="50800" bIns="50800" rtlCol="0" anchor="ctr"/>
            <a:lstStyle/>
            <a:p>
              <a:pPr algn="ctr">
                <a:lnSpc>
                  <a:spcPts val="3415"/>
                </a:lnSpc>
              </a:pPr>
              <a:endParaRPr/>
            </a:p>
          </p:txBody>
        </p:sp>
      </p:grpSp>
      <p:grpSp>
        <p:nvGrpSpPr>
          <p:cNvPr id="53" name="Group 53"/>
          <p:cNvGrpSpPr/>
          <p:nvPr/>
        </p:nvGrpSpPr>
        <p:grpSpPr>
          <a:xfrm>
            <a:off x="1269091" y="8459800"/>
            <a:ext cx="7874909" cy="963306"/>
            <a:chOff x="0" y="0"/>
            <a:chExt cx="5432747" cy="664566"/>
          </a:xfrm>
        </p:grpSpPr>
        <p:sp>
          <p:nvSpPr>
            <p:cNvPr id="54" name="Freeform 54"/>
            <p:cNvSpPr/>
            <p:nvPr/>
          </p:nvSpPr>
          <p:spPr>
            <a:xfrm>
              <a:off x="0" y="0"/>
              <a:ext cx="5432747" cy="664566"/>
            </a:xfrm>
            <a:custGeom>
              <a:avLst/>
              <a:gdLst/>
              <a:ahLst/>
              <a:cxnLst/>
              <a:rect l="l" t="t" r="r" b="b"/>
              <a:pathLst>
                <a:path w="5432747" h="664566">
                  <a:moveTo>
                    <a:pt x="0" y="0"/>
                  </a:moveTo>
                  <a:lnTo>
                    <a:pt x="5432747" y="0"/>
                  </a:lnTo>
                  <a:lnTo>
                    <a:pt x="5432747" y="664566"/>
                  </a:lnTo>
                  <a:lnTo>
                    <a:pt x="0" y="664566"/>
                  </a:lnTo>
                  <a:close/>
                </a:path>
              </a:pathLst>
            </a:custGeom>
            <a:solidFill>
              <a:srgbClr val="90D4D7"/>
            </a:solidFill>
          </p:spPr>
        </p:sp>
        <p:sp>
          <p:nvSpPr>
            <p:cNvPr id="55" name="TextBox 55"/>
            <p:cNvSpPr txBox="1"/>
            <p:nvPr/>
          </p:nvSpPr>
          <p:spPr>
            <a:xfrm>
              <a:off x="0" y="-57150"/>
              <a:ext cx="5432747" cy="721716"/>
            </a:xfrm>
            <a:prstGeom prst="rect">
              <a:avLst/>
            </a:prstGeom>
          </p:spPr>
          <p:txBody>
            <a:bodyPr lIns="50800" tIns="50800" rIns="50800" bIns="50800" rtlCol="0" anchor="ctr"/>
            <a:lstStyle/>
            <a:p>
              <a:pPr algn="ctr">
                <a:lnSpc>
                  <a:spcPts val="3415"/>
                </a:lnSpc>
              </a:pPr>
              <a:endParaRPr/>
            </a:p>
          </p:txBody>
        </p:sp>
      </p:grpSp>
      <p:grpSp>
        <p:nvGrpSpPr>
          <p:cNvPr id="56" name="Group 56"/>
          <p:cNvGrpSpPr/>
          <p:nvPr/>
        </p:nvGrpSpPr>
        <p:grpSpPr>
          <a:xfrm>
            <a:off x="9384391" y="8463674"/>
            <a:ext cx="7874909" cy="963306"/>
            <a:chOff x="0" y="0"/>
            <a:chExt cx="5432747" cy="664566"/>
          </a:xfrm>
        </p:grpSpPr>
        <p:sp>
          <p:nvSpPr>
            <p:cNvPr id="57" name="Freeform 57"/>
            <p:cNvSpPr/>
            <p:nvPr/>
          </p:nvSpPr>
          <p:spPr>
            <a:xfrm>
              <a:off x="0" y="0"/>
              <a:ext cx="5432747" cy="664566"/>
            </a:xfrm>
            <a:custGeom>
              <a:avLst/>
              <a:gdLst/>
              <a:ahLst/>
              <a:cxnLst/>
              <a:rect l="l" t="t" r="r" b="b"/>
              <a:pathLst>
                <a:path w="5432747" h="664566">
                  <a:moveTo>
                    <a:pt x="0" y="0"/>
                  </a:moveTo>
                  <a:lnTo>
                    <a:pt x="5432747" y="0"/>
                  </a:lnTo>
                  <a:lnTo>
                    <a:pt x="5432747" y="664566"/>
                  </a:lnTo>
                  <a:lnTo>
                    <a:pt x="0" y="664566"/>
                  </a:lnTo>
                  <a:close/>
                </a:path>
              </a:pathLst>
            </a:custGeom>
            <a:solidFill>
              <a:srgbClr val="7090CA"/>
            </a:solidFill>
          </p:spPr>
        </p:sp>
        <p:sp>
          <p:nvSpPr>
            <p:cNvPr id="58" name="TextBox 58"/>
            <p:cNvSpPr txBox="1"/>
            <p:nvPr/>
          </p:nvSpPr>
          <p:spPr>
            <a:xfrm>
              <a:off x="0" y="-57150"/>
              <a:ext cx="5432747" cy="721716"/>
            </a:xfrm>
            <a:prstGeom prst="rect">
              <a:avLst/>
            </a:prstGeom>
          </p:spPr>
          <p:txBody>
            <a:bodyPr lIns="50800" tIns="50800" rIns="50800" bIns="50800" rtlCol="0" anchor="ctr"/>
            <a:lstStyle/>
            <a:p>
              <a:pPr algn="ctr">
                <a:lnSpc>
                  <a:spcPts val="3415"/>
                </a:lnSpc>
              </a:pPr>
              <a:endParaRPr/>
            </a:p>
          </p:txBody>
        </p:sp>
      </p:grpSp>
      <p:sp>
        <p:nvSpPr>
          <p:cNvPr id="59" name="TextBox 59"/>
          <p:cNvSpPr txBox="1"/>
          <p:nvPr/>
        </p:nvSpPr>
        <p:spPr>
          <a:xfrm>
            <a:off x="1731469" y="7496493"/>
            <a:ext cx="6950154" cy="497840"/>
          </a:xfrm>
          <a:prstGeom prst="rect">
            <a:avLst/>
          </a:prstGeom>
        </p:spPr>
        <p:txBody>
          <a:bodyPr lIns="0" tIns="0" rIns="0" bIns="0" rtlCol="0" anchor="t">
            <a:spAutoFit/>
          </a:bodyPr>
          <a:lstStyle/>
          <a:p>
            <a:pPr>
              <a:lnSpc>
                <a:spcPts val="4059"/>
              </a:lnSpc>
            </a:pPr>
            <a:r>
              <a:rPr lang="en-US" sz="2899">
                <a:solidFill>
                  <a:srgbClr val="FFFFFF"/>
                </a:solidFill>
                <a:latin typeface="Montserrat Classic Bold"/>
              </a:rPr>
              <a:t>MANAGEMENT                                             7</a:t>
            </a:r>
          </a:p>
        </p:txBody>
      </p:sp>
      <p:sp>
        <p:nvSpPr>
          <p:cNvPr id="60" name="TextBox 60"/>
          <p:cNvSpPr txBox="1"/>
          <p:nvPr/>
        </p:nvSpPr>
        <p:spPr>
          <a:xfrm>
            <a:off x="1731469" y="8671705"/>
            <a:ext cx="6950154" cy="497840"/>
          </a:xfrm>
          <a:prstGeom prst="rect">
            <a:avLst/>
          </a:prstGeom>
        </p:spPr>
        <p:txBody>
          <a:bodyPr lIns="0" tIns="0" rIns="0" bIns="0" rtlCol="0" anchor="t">
            <a:spAutoFit/>
          </a:bodyPr>
          <a:lstStyle/>
          <a:p>
            <a:pPr>
              <a:lnSpc>
                <a:spcPts val="4059"/>
              </a:lnSpc>
            </a:pPr>
            <a:r>
              <a:rPr lang="en-US" sz="2899">
                <a:solidFill>
                  <a:srgbClr val="FFFFFF"/>
                </a:solidFill>
                <a:latin typeface="Montserrat Classic Bold"/>
              </a:rPr>
              <a:t>COMMUNITY INVOLVEMENT                8</a:t>
            </a:r>
          </a:p>
        </p:txBody>
      </p:sp>
      <p:sp>
        <p:nvSpPr>
          <p:cNvPr id="61" name="TextBox 61"/>
          <p:cNvSpPr txBox="1"/>
          <p:nvPr/>
        </p:nvSpPr>
        <p:spPr>
          <a:xfrm>
            <a:off x="9846769" y="7494975"/>
            <a:ext cx="6950154" cy="497840"/>
          </a:xfrm>
          <a:prstGeom prst="rect">
            <a:avLst/>
          </a:prstGeom>
        </p:spPr>
        <p:txBody>
          <a:bodyPr lIns="0" tIns="0" rIns="0" bIns="0" rtlCol="0" anchor="t">
            <a:spAutoFit/>
          </a:bodyPr>
          <a:lstStyle/>
          <a:p>
            <a:pPr>
              <a:lnSpc>
                <a:spcPts val="4059"/>
              </a:lnSpc>
            </a:pPr>
            <a:r>
              <a:rPr lang="en-US" sz="2899">
                <a:solidFill>
                  <a:srgbClr val="FFFFFF"/>
                </a:solidFill>
                <a:latin typeface="Montserrat Classic Bold"/>
              </a:rPr>
              <a:t>CASE STUDIES                                            15</a:t>
            </a:r>
          </a:p>
        </p:txBody>
      </p:sp>
      <p:sp>
        <p:nvSpPr>
          <p:cNvPr id="62" name="TextBox 62"/>
          <p:cNvSpPr txBox="1"/>
          <p:nvPr/>
        </p:nvSpPr>
        <p:spPr>
          <a:xfrm>
            <a:off x="9846769" y="8616074"/>
            <a:ext cx="6950154" cy="497840"/>
          </a:xfrm>
          <a:prstGeom prst="rect">
            <a:avLst/>
          </a:prstGeom>
        </p:spPr>
        <p:txBody>
          <a:bodyPr lIns="0" tIns="0" rIns="0" bIns="0" rtlCol="0" anchor="t">
            <a:spAutoFit/>
          </a:bodyPr>
          <a:lstStyle/>
          <a:p>
            <a:pPr>
              <a:lnSpc>
                <a:spcPts val="4059"/>
              </a:lnSpc>
            </a:pPr>
            <a:r>
              <a:rPr lang="en-US" sz="2899">
                <a:solidFill>
                  <a:srgbClr val="FFFFFF"/>
                </a:solidFill>
                <a:latin typeface="Montserrat Classic Bold"/>
              </a:rPr>
              <a:t>RECOGNITIONS                                          16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l="-637" r="-637"/>
            </a:stretch>
          </a:blipFill>
        </p:spPr>
      </p:sp>
      <p:sp>
        <p:nvSpPr>
          <p:cNvPr id="3" name="Freeform 3"/>
          <p:cNvSpPr/>
          <p:nvPr/>
        </p:nvSpPr>
        <p:spPr>
          <a:xfrm flipH="1">
            <a:off x="485387" y="482959"/>
            <a:ext cx="1839800" cy="1839800"/>
          </a:xfrm>
          <a:custGeom>
            <a:avLst/>
            <a:gdLst/>
            <a:ahLst/>
            <a:cxnLst/>
            <a:rect l="l" t="t" r="r" b="b"/>
            <a:pathLst>
              <a:path w="1839800" h="1839800">
                <a:moveTo>
                  <a:pt x="1839800" y="0"/>
                </a:moveTo>
                <a:lnTo>
                  <a:pt x="0" y="0"/>
                </a:lnTo>
                <a:lnTo>
                  <a:pt x="0" y="1839801"/>
                </a:lnTo>
                <a:lnTo>
                  <a:pt x="1839800" y="1839801"/>
                </a:lnTo>
                <a:lnTo>
                  <a:pt x="183980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V="1">
            <a:off x="0" y="7169236"/>
            <a:ext cx="4292963" cy="3117764"/>
          </a:xfrm>
          <a:custGeom>
            <a:avLst/>
            <a:gdLst/>
            <a:ahLst/>
            <a:cxnLst/>
            <a:rect l="l" t="t" r="r" b="b"/>
            <a:pathLst>
              <a:path w="4292963" h="3117764">
                <a:moveTo>
                  <a:pt x="0" y="3117764"/>
                </a:moveTo>
                <a:lnTo>
                  <a:pt x="4292963" y="3117764"/>
                </a:lnTo>
                <a:lnTo>
                  <a:pt x="4292963" y="0"/>
                </a:lnTo>
                <a:lnTo>
                  <a:pt x="0" y="0"/>
                </a:lnTo>
                <a:lnTo>
                  <a:pt x="0" y="311776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2260124" y="0"/>
            <a:ext cx="6027876" cy="2511615"/>
          </a:xfrm>
          <a:custGeom>
            <a:avLst/>
            <a:gdLst/>
            <a:ahLst/>
            <a:cxnLst/>
            <a:rect l="l" t="t" r="r" b="b"/>
            <a:pathLst>
              <a:path w="6027876" h="2511615">
                <a:moveTo>
                  <a:pt x="0" y="0"/>
                </a:moveTo>
                <a:lnTo>
                  <a:pt x="6027876" y="0"/>
                </a:lnTo>
                <a:lnTo>
                  <a:pt x="6027876" y="2511615"/>
                </a:lnTo>
                <a:lnTo>
                  <a:pt x="0" y="2511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8932031" y="9525846"/>
            <a:ext cx="10430952" cy="761154"/>
            <a:chOff x="0" y="0"/>
            <a:chExt cx="87421524" cy="6379210"/>
          </a:xfrm>
        </p:grpSpPr>
        <p:sp>
          <p:nvSpPr>
            <p:cNvPr id="7" name="Freeform 7"/>
            <p:cNvSpPr/>
            <p:nvPr/>
          </p:nvSpPr>
          <p:spPr>
            <a:xfrm>
              <a:off x="0" y="0"/>
              <a:ext cx="87421523" cy="6379210"/>
            </a:xfrm>
            <a:custGeom>
              <a:avLst/>
              <a:gdLst/>
              <a:ahLst/>
              <a:cxnLst/>
              <a:rect l="l" t="t" r="r" b="b"/>
              <a:pathLst>
                <a:path w="87421523" h="6379210">
                  <a:moveTo>
                    <a:pt x="80591075" y="0"/>
                  </a:moveTo>
                  <a:lnTo>
                    <a:pt x="12163156" y="0"/>
                  </a:lnTo>
                  <a:lnTo>
                    <a:pt x="7031271" y="7620"/>
                  </a:lnTo>
                  <a:lnTo>
                    <a:pt x="0" y="6379210"/>
                  </a:lnTo>
                  <a:lnTo>
                    <a:pt x="80775615" y="6379210"/>
                  </a:lnTo>
                  <a:lnTo>
                    <a:pt x="87421523" y="0"/>
                  </a:lnTo>
                  <a:close/>
                </a:path>
              </a:pathLst>
            </a:custGeom>
            <a:solidFill>
              <a:srgbClr val="7090CA"/>
            </a:solidFill>
          </p:spPr>
        </p:sp>
      </p:grpSp>
      <p:grpSp>
        <p:nvGrpSpPr>
          <p:cNvPr id="8" name="Group 8"/>
          <p:cNvGrpSpPr/>
          <p:nvPr/>
        </p:nvGrpSpPr>
        <p:grpSpPr>
          <a:xfrm>
            <a:off x="16199672" y="9617688"/>
            <a:ext cx="1669804" cy="577469"/>
            <a:chOff x="0" y="0"/>
            <a:chExt cx="1175142" cy="406400"/>
          </a:xfrm>
        </p:grpSpPr>
        <p:sp>
          <p:nvSpPr>
            <p:cNvPr id="9" name="Freeform 9"/>
            <p:cNvSpPr/>
            <p:nvPr/>
          </p:nvSpPr>
          <p:spPr>
            <a:xfrm>
              <a:off x="0" y="0"/>
              <a:ext cx="1175142" cy="406400"/>
            </a:xfrm>
            <a:custGeom>
              <a:avLst/>
              <a:gdLst/>
              <a:ahLst/>
              <a:cxnLst/>
              <a:rect l="l" t="t" r="r" b="b"/>
              <a:pathLst>
                <a:path w="1175142" h="406400">
                  <a:moveTo>
                    <a:pt x="971942" y="0"/>
                  </a:moveTo>
                  <a:cubicBezTo>
                    <a:pt x="1084166" y="0"/>
                    <a:pt x="1175142" y="90976"/>
                    <a:pt x="1175142" y="203200"/>
                  </a:cubicBezTo>
                  <a:cubicBezTo>
                    <a:pt x="1175142" y="315424"/>
                    <a:pt x="1084166" y="406400"/>
                    <a:pt x="97194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0" name="TextBox 10"/>
            <p:cNvSpPr txBox="1"/>
            <p:nvPr/>
          </p:nvSpPr>
          <p:spPr>
            <a:xfrm>
              <a:off x="0" y="-57150"/>
              <a:ext cx="1175142" cy="463550"/>
            </a:xfrm>
            <a:prstGeom prst="rect">
              <a:avLst/>
            </a:prstGeom>
          </p:spPr>
          <p:txBody>
            <a:bodyPr lIns="50800" tIns="50800" rIns="50800" bIns="50800" rtlCol="0" anchor="ctr"/>
            <a:lstStyle/>
            <a:p>
              <a:pPr algn="ctr">
                <a:lnSpc>
                  <a:spcPts val="3415"/>
                </a:lnSpc>
              </a:pPr>
              <a:endParaRPr/>
            </a:p>
          </p:txBody>
        </p:sp>
      </p:grpSp>
      <p:grpSp>
        <p:nvGrpSpPr>
          <p:cNvPr id="11" name="Group 11"/>
          <p:cNvGrpSpPr/>
          <p:nvPr/>
        </p:nvGrpSpPr>
        <p:grpSpPr>
          <a:xfrm>
            <a:off x="3662372" y="4225196"/>
            <a:ext cx="330811" cy="202658"/>
            <a:chOff x="0" y="0"/>
            <a:chExt cx="87127" cy="53375"/>
          </a:xfrm>
        </p:grpSpPr>
        <p:sp>
          <p:nvSpPr>
            <p:cNvPr id="12" name="Freeform 12"/>
            <p:cNvSpPr/>
            <p:nvPr/>
          </p:nvSpPr>
          <p:spPr>
            <a:xfrm>
              <a:off x="0" y="0"/>
              <a:ext cx="87127" cy="53375"/>
            </a:xfrm>
            <a:custGeom>
              <a:avLst/>
              <a:gdLst/>
              <a:ahLst/>
              <a:cxnLst/>
              <a:rect l="l" t="t" r="r" b="b"/>
              <a:pathLst>
                <a:path w="87127" h="53375">
                  <a:moveTo>
                    <a:pt x="0" y="0"/>
                  </a:moveTo>
                  <a:lnTo>
                    <a:pt x="87127" y="0"/>
                  </a:lnTo>
                  <a:lnTo>
                    <a:pt x="87127" y="53375"/>
                  </a:lnTo>
                  <a:lnTo>
                    <a:pt x="0" y="53375"/>
                  </a:lnTo>
                  <a:close/>
                </a:path>
              </a:pathLst>
            </a:custGeom>
            <a:solidFill>
              <a:srgbClr val="FFFFFF"/>
            </a:solidFill>
          </p:spPr>
        </p:sp>
        <p:sp>
          <p:nvSpPr>
            <p:cNvPr id="13" name="TextBox 13"/>
            <p:cNvSpPr txBox="1"/>
            <p:nvPr/>
          </p:nvSpPr>
          <p:spPr>
            <a:xfrm>
              <a:off x="0" y="-57150"/>
              <a:ext cx="87127" cy="110525"/>
            </a:xfrm>
            <a:prstGeom prst="rect">
              <a:avLst/>
            </a:prstGeom>
          </p:spPr>
          <p:txBody>
            <a:bodyPr lIns="50800" tIns="50800" rIns="50800" bIns="50800" rtlCol="0" anchor="ctr"/>
            <a:lstStyle/>
            <a:p>
              <a:pPr algn="ctr">
                <a:lnSpc>
                  <a:spcPts val="3415"/>
                </a:lnSpc>
              </a:pPr>
              <a:endParaRPr/>
            </a:p>
          </p:txBody>
        </p:sp>
      </p:grpSp>
      <p:sp>
        <p:nvSpPr>
          <p:cNvPr id="14" name="Freeform 14"/>
          <p:cNvSpPr/>
          <p:nvPr/>
        </p:nvSpPr>
        <p:spPr>
          <a:xfrm>
            <a:off x="15785448" y="7734059"/>
            <a:ext cx="2084028" cy="1606509"/>
          </a:xfrm>
          <a:custGeom>
            <a:avLst/>
            <a:gdLst/>
            <a:ahLst/>
            <a:cxnLst/>
            <a:rect l="l" t="t" r="r" b="b"/>
            <a:pathLst>
              <a:path w="2084028" h="1606509">
                <a:moveTo>
                  <a:pt x="0" y="0"/>
                </a:moveTo>
                <a:lnTo>
                  <a:pt x="2084027" y="0"/>
                </a:lnTo>
                <a:lnTo>
                  <a:pt x="2084027" y="1606509"/>
                </a:lnTo>
                <a:lnTo>
                  <a:pt x="0" y="1606509"/>
                </a:lnTo>
                <a:lnTo>
                  <a:pt x="0" y="0"/>
                </a:lnTo>
                <a:close/>
              </a:path>
            </a:pathLst>
          </a:custGeom>
          <a:blipFill>
            <a:blip r:embed="rId9"/>
            <a:stretch>
              <a:fillRect/>
            </a:stretch>
          </a:blipFill>
        </p:spPr>
      </p:sp>
      <p:sp>
        <p:nvSpPr>
          <p:cNvPr id="15" name="Freeform 15"/>
          <p:cNvSpPr/>
          <p:nvPr/>
        </p:nvSpPr>
        <p:spPr>
          <a:xfrm>
            <a:off x="13426558" y="8131277"/>
            <a:ext cx="2123511" cy="1203223"/>
          </a:xfrm>
          <a:custGeom>
            <a:avLst/>
            <a:gdLst/>
            <a:ahLst/>
            <a:cxnLst/>
            <a:rect l="l" t="t" r="r" b="b"/>
            <a:pathLst>
              <a:path w="2123511" h="1203223">
                <a:moveTo>
                  <a:pt x="0" y="0"/>
                </a:moveTo>
                <a:lnTo>
                  <a:pt x="2123511" y="0"/>
                </a:lnTo>
                <a:lnTo>
                  <a:pt x="2123511" y="1203223"/>
                </a:lnTo>
                <a:lnTo>
                  <a:pt x="0" y="1203223"/>
                </a:lnTo>
                <a:lnTo>
                  <a:pt x="0" y="0"/>
                </a:lnTo>
                <a:close/>
              </a:path>
            </a:pathLst>
          </a:custGeom>
          <a:blipFill>
            <a:blip r:embed="rId10"/>
            <a:stretch>
              <a:fillRect/>
            </a:stretch>
          </a:blipFill>
        </p:spPr>
      </p:sp>
      <p:sp>
        <p:nvSpPr>
          <p:cNvPr id="16" name="TextBox 16"/>
          <p:cNvSpPr txBox="1"/>
          <p:nvPr/>
        </p:nvSpPr>
        <p:spPr>
          <a:xfrm>
            <a:off x="9154022" y="3294996"/>
            <a:ext cx="8335714" cy="4661535"/>
          </a:xfrm>
          <a:prstGeom prst="rect">
            <a:avLst/>
          </a:prstGeom>
        </p:spPr>
        <p:txBody>
          <a:bodyPr lIns="0" tIns="0" rIns="0" bIns="0" rtlCol="0" anchor="t">
            <a:spAutoFit/>
          </a:bodyPr>
          <a:lstStyle/>
          <a:p>
            <a:pPr algn="ctr">
              <a:lnSpc>
                <a:spcPts val="2099"/>
              </a:lnSpc>
            </a:pPr>
            <a:r>
              <a:rPr lang="en-US" sz="1499">
                <a:solidFill>
                  <a:srgbClr val="000000"/>
                </a:solidFill>
                <a:latin typeface="Arimo"/>
              </a:rPr>
              <a:t>Supplier Diversity Certifications:</a:t>
            </a:r>
          </a:p>
          <a:p>
            <a:pPr algn="ctr">
              <a:lnSpc>
                <a:spcPts val="1679"/>
              </a:lnSpc>
            </a:pPr>
            <a:endParaRPr lang="en-US" sz="1499">
              <a:solidFill>
                <a:srgbClr val="000000"/>
              </a:solidFill>
              <a:latin typeface="Arimo"/>
            </a:endParaRPr>
          </a:p>
          <a:p>
            <a:pPr algn="ctr">
              <a:lnSpc>
                <a:spcPts val="1679"/>
              </a:lnSpc>
            </a:pPr>
            <a:r>
              <a:rPr lang="en-US" sz="1200">
                <a:solidFill>
                  <a:srgbClr val="000000"/>
                </a:solidFill>
                <a:latin typeface="Arimo"/>
              </a:rPr>
              <a:t>Florida Unified Certification</a:t>
            </a:r>
          </a:p>
          <a:p>
            <a:pPr algn="ctr">
              <a:lnSpc>
                <a:spcPts val="1679"/>
              </a:lnSpc>
            </a:pPr>
            <a:r>
              <a:rPr lang="en-US" sz="1200" spc="72">
                <a:solidFill>
                  <a:srgbClr val="000000"/>
                </a:solidFill>
                <a:latin typeface="Arimo"/>
              </a:rPr>
              <a:t>FDOT/JTA/Broward County/Lee County Port Authority/Greater Orlando Aviation Authority/Miami Dade County</a:t>
            </a:r>
          </a:p>
          <a:p>
            <a:pPr algn="ctr">
              <a:lnSpc>
                <a:spcPts val="1679"/>
              </a:lnSpc>
            </a:pPr>
            <a:r>
              <a:rPr lang="en-US" sz="1200" spc="72">
                <a:solidFill>
                  <a:srgbClr val="000000"/>
                </a:solidFill>
                <a:latin typeface="Arimo"/>
              </a:rPr>
              <a:t>Tampa International Airport/City of Tallahassee/Votran: Certified Disadvantage Business Enterprise (DBE)</a:t>
            </a:r>
          </a:p>
          <a:p>
            <a:pPr algn="ctr">
              <a:lnSpc>
                <a:spcPts val="1679"/>
              </a:lnSpc>
            </a:pPr>
            <a:endParaRPr lang="en-US" sz="1200" spc="72">
              <a:solidFill>
                <a:srgbClr val="000000"/>
              </a:solidFill>
              <a:latin typeface="Arimo"/>
            </a:endParaRPr>
          </a:p>
          <a:p>
            <a:pPr algn="ctr">
              <a:lnSpc>
                <a:spcPts val="1679"/>
              </a:lnSpc>
            </a:pPr>
            <a:r>
              <a:rPr lang="en-US" sz="1200" spc="72">
                <a:solidFill>
                  <a:srgbClr val="000000"/>
                </a:solidFill>
                <a:latin typeface="Arimo"/>
              </a:rPr>
              <a:t>City of Jacksonville (JSEB) - Certified Minority Woman Owned Disadvantaged Business</a:t>
            </a:r>
          </a:p>
          <a:p>
            <a:pPr algn="ctr">
              <a:lnSpc>
                <a:spcPts val="1679"/>
              </a:lnSpc>
            </a:pPr>
            <a:endParaRPr lang="en-US" sz="1200" spc="72">
              <a:solidFill>
                <a:srgbClr val="000000"/>
              </a:solidFill>
              <a:latin typeface="Arimo"/>
            </a:endParaRPr>
          </a:p>
          <a:p>
            <a:pPr algn="ctr">
              <a:lnSpc>
                <a:spcPts val="1679"/>
              </a:lnSpc>
            </a:pPr>
            <a:r>
              <a:rPr lang="en-US" sz="1200" spc="72">
                <a:solidFill>
                  <a:srgbClr val="000000"/>
                </a:solidFill>
                <a:latin typeface="Arimo"/>
              </a:rPr>
              <a:t>City of Orlando - Certified MWBE #21143088</a:t>
            </a:r>
          </a:p>
          <a:p>
            <a:pPr algn="ctr">
              <a:lnSpc>
                <a:spcPts val="1679"/>
              </a:lnSpc>
            </a:pPr>
            <a:endParaRPr lang="en-US" sz="1200" spc="72">
              <a:solidFill>
                <a:srgbClr val="000000"/>
              </a:solidFill>
              <a:latin typeface="Arimo"/>
            </a:endParaRPr>
          </a:p>
          <a:p>
            <a:pPr algn="ctr">
              <a:lnSpc>
                <a:spcPts val="1679"/>
              </a:lnSpc>
            </a:pPr>
            <a:r>
              <a:rPr lang="en-US" sz="1200" spc="72">
                <a:solidFill>
                  <a:srgbClr val="000000"/>
                </a:solidFill>
                <a:latin typeface="Arimo"/>
              </a:rPr>
              <a:t>City of Tampa/Hillsborough County - Certified Women Minority Business Enterprise (WMBE)</a:t>
            </a:r>
          </a:p>
          <a:p>
            <a:pPr algn="ctr">
              <a:lnSpc>
                <a:spcPts val="1679"/>
              </a:lnSpc>
            </a:pPr>
            <a:endParaRPr lang="en-US" sz="1200" spc="72">
              <a:solidFill>
                <a:srgbClr val="000000"/>
              </a:solidFill>
              <a:latin typeface="Arimo"/>
            </a:endParaRPr>
          </a:p>
          <a:p>
            <a:pPr algn="ctr">
              <a:lnSpc>
                <a:spcPts val="1679"/>
              </a:lnSpc>
            </a:pPr>
            <a:r>
              <a:rPr lang="en-US" sz="1200" spc="72">
                <a:solidFill>
                  <a:srgbClr val="000000"/>
                </a:solidFill>
                <a:latin typeface="Arimo"/>
              </a:rPr>
              <a:t>State of Florida OSD: Certifed Women and Minority Business (WMBE)</a:t>
            </a:r>
          </a:p>
          <a:p>
            <a:pPr algn="ctr">
              <a:lnSpc>
                <a:spcPts val="1679"/>
              </a:lnSpc>
            </a:pPr>
            <a:endParaRPr lang="en-US" sz="1200" spc="72">
              <a:solidFill>
                <a:srgbClr val="000000"/>
              </a:solidFill>
              <a:latin typeface="Arimo"/>
            </a:endParaRPr>
          </a:p>
          <a:p>
            <a:pPr algn="ctr">
              <a:lnSpc>
                <a:spcPts val="1679"/>
              </a:lnSpc>
            </a:pPr>
            <a:r>
              <a:rPr lang="en-US" sz="1200" spc="72">
                <a:solidFill>
                  <a:srgbClr val="000000"/>
                </a:solidFill>
                <a:latin typeface="Arimo"/>
              </a:rPr>
              <a:t>National WBENC: Certified Women Business Enterprise (WBE) #WBE2200235</a:t>
            </a:r>
          </a:p>
          <a:p>
            <a:pPr algn="ctr">
              <a:lnSpc>
                <a:spcPts val="1679"/>
              </a:lnSpc>
            </a:pPr>
            <a:endParaRPr lang="en-US" sz="1200" spc="72">
              <a:solidFill>
                <a:srgbClr val="000000"/>
              </a:solidFill>
              <a:latin typeface="Arimo"/>
            </a:endParaRPr>
          </a:p>
          <a:p>
            <a:pPr algn="ctr">
              <a:lnSpc>
                <a:spcPts val="1679"/>
              </a:lnSpc>
            </a:pPr>
            <a:r>
              <a:rPr lang="en-US" sz="1200" spc="72">
                <a:solidFill>
                  <a:srgbClr val="000000"/>
                </a:solidFill>
                <a:latin typeface="Arimo"/>
              </a:rPr>
              <a:t>National WBENC: Certified Women Owned Small Business (WOSB) #WOSB220198</a:t>
            </a:r>
          </a:p>
          <a:p>
            <a:pPr algn="ctr">
              <a:lnSpc>
                <a:spcPts val="1679"/>
              </a:lnSpc>
            </a:pPr>
            <a:endParaRPr lang="en-US" sz="1200" spc="72">
              <a:solidFill>
                <a:srgbClr val="000000"/>
              </a:solidFill>
              <a:latin typeface="Arimo"/>
            </a:endParaRPr>
          </a:p>
          <a:p>
            <a:pPr algn="ctr">
              <a:lnSpc>
                <a:spcPts val="1679"/>
              </a:lnSpc>
            </a:pPr>
            <a:r>
              <a:rPr lang="en-US" sz="1200" spc="72">
                <a:solidFill>
                  <a:srgbClr val="000000"/>
                </a:solidFill>
                <a:latin typeface="Arimo"/>
              </a:rPr>
              <a:t>Duval County Public Schools - Certified SBE, MWBE, MBE Enterprise</a:t>
            </a:r>
          </a:p>
          <a:p>
            <a:pPr algn="ctr">
              <a:lnSpc>
                <a:spcPts val="1679"/>
              </a:lnSpc>
            </a:pPr>
            <a:endParaRPr lang="en-US" sz="1200" spc="72">
              <a:solidFill>
                <a:srgbClr val="000000"/>
              </a:solidFill>
              <a:latin typeface="Arimo"/>
            </a:endParaRPr>
          </a:p>
          <a:p>
            <a:pPr algn="ctr">
              <a:lnSpc>
                <a:spcPts val="1679"/>
              </a:lnSpc>
            </a:pPr>
            <a:r>
              <a:rPr lang="en-US" sz="1200" spc="72">
                <a:solidFill>
                  <a:srgbClr val="000000"/>
                </a:solidFill>
                <a:latin typeface="Arimo"/>
              </a:rPr>
              <a:t>ISBEE - Indian Small Business Economic Enterprise</a:t>
            </a:r>
          </a:p>
          <a:p>
            <a:pPr algn="ctr">
              <a:lnSpc>
                <a:spcPts val="1679"/>
              </a:lnSpc>
            </a:pPr>
            <a:endParaRPr lang="en-US" sz="1200" spc="72">
              <a:solidFill>
                <a:srgbClr val="000000"/>
              </a:solidFill>
              <a:latin typeface="Arimo"/>
            </a:endParaRPr>
          </a:p>
        </p:txBody>
      </p:sp>
      <p:sp>
        <p:nvSpPr>
          <p:cNvPr id="17" name="Freeform 17"/>
          <p:cNvSpPr/>
          <p:nvPr/>
        </p:nvSpPr>
        <p:spPr>
          <a:xfrm>
            <a:off x="8997706" y="7727991"/>
            <a:ext cx="2084028" cy="1612577"/>
          </a:xfrm>
          <a:custGeom>
            <a:avLst/>
            <a:gdLst/>
            <a:ahLst/>
            <a:cxnLst/>
            <a:rect l="l" t="t" r="r" b="b"/>
            <a:pathLst>
              <a:path w="2084028" h="1612577">
                <a:moveTo>
                  <a:pt x="0" y="0"/>
                </a:moveTo>
                <a:lnTo>
                  <a:pt x="2084027" y="0"/>
                </a:lnTo>
                <a:lnTo>
                  <a:pt x="2084027" y="1612577"/>
                </a:lnTo>
                <a:lnTo>
                  <a:pt x="0" y="1612577"/>
                </a:lnTo>
                <a:lnTo>
                  <a:pt x="0" y="0"/>
                </a:lnTo>
                <a:close/>
              </a:path>
            </a:pathLst>
          </a:custGeom>
          <a:blipFill>
            <a:blip r:embed="rId11"/>
            <a:stretch>
              <a:fillRect/>
            </a:stretch>
          </a:blipFill>
        </p:spPr>
      </p:sp>
      <p:sp>
        <p:nvSpPr>
          <p:cNvPr id="18" name="Freeform 18"/>
          <p:cNvSpPr/>
          <p:nvPr/>
        </p:nvSpPr>
        <p:spPr>
          <a:xfrm>
            <a:off x="11244969" y="8042754"/>
            <a:ext cx="2018353" cy="1291746"/>
          </a:xfrm>
          <a:custGeom>
            <a:avLst/>
            <a:gdLst/>
            <a:ahLst/>
            <a:cxnLst/>
            <a:rect l="l" t="t" r="r" b="b"/>
            <a:pathLst>
              <a:path w="2018353" h="1291746">
                <a:moveTo>
                  <a:pt x="0" y="0"/>
                </a:moveTo>
                <a:lnTo>
                  <a:pt x="2018354" y="0"/>
                </a:lnTo>
                <a:lnTo>
                  <a:pt x="2018354" y="1291746"/>
                </a:lnTo>
                <a:lnTo>
                  <a:pt x="0" y="1291746"/>
                </a:lnTo>
                <a:lnTo>
                  <a:pt x="0" y="0"/>
                </a:lnTo>
                <a:close/>
              </a:path>
            </a:pathLst>
          </a:custGeom>
          <a:blipFill>
            <a:blip r:embed="rId12"/>
            <a:stretch>
              <a:fillRect/>
            </a:stretch>
          </a:blipFill>
        </p:spPr>
      </p:sp>
      <p:sp>
        <p:nvSpPr>
          <p:cNvPr id="19" name="Freeform 19"/>
          <p:cNvSpPr/>
          <p:nvPr/>
        </p:nvSpPr>
        <p:spPr>
          <a:xfrm>
            <a:off x="1124495" y="2511615"/>
            <a:ext cx="6148761" cy="7590421"/>
          </a:xfrm>
          <a:custGeom>
            <a:avLst/>
            <a:gdLst/>
            <a:ahLst/>
            <a:cxnLst/>
            <a:rect l="l" t="t" r="r" b="b"/>
            <a:pathLst>
              <a:path w="6148761" h="7590421">
                <a:moveTo>
                  <a:pt x="0" y="0"/>
                </a:moveTo>
                <a:lnTo>
                  <a:pt x="6148761" y="0"/>
                </a:lnTo>
                <a:lnTo>
                  <a:pt x="6148761" y="7590421"/>
                </a:lnTo>
                <a:lnTo>
                  <a:pt x="0" y="7590421"/>
                </a:lnTo>
                <a:lnTo>
                  <a:pt x="0" y="0"/>
                </a:lnTo>
                <a:close/>
              </a:path>
            </a:pathLst>
          </a:custGeom>
          <a:blipFill>
            <a:blip r:embed="rId13"/>
            <a:stretch>
              <a:fillRect t="-2995" r="-124" b="-2339"/>
            </a:stretch>
          </a:blipFill>
        </p:spPr>
      </p:sp>
      <p:sp>
        <p:nvSpPr>
          <p:cNvPr id="20" name="TextBox 20"/>
          <p:cNvSpPr txBox="1"/>
          <p:nvPr/>
        </p:nvSpPr>
        <p:spPr>
          <a:xfrm>
            <a:off x="1053181" y="1110442"/>
            <a:ext cx="10735874" cy="1019097"/>
          </a:xfrm>
          <a:prstGeom prst="rect">
            <a:avLst/>
          </a:prstGeom>
        </p:spPr>
        <p:txBody>
          <a:bodyPr lIns="0" tIns="0" rIns="0" bIns="0" rtlCol="0" anchor="t">
            <a:spAutoFit/>
          </a:bodyPr>
          <a:lstStyle/>
          <a:p>
            <a:pPr>
              <a:lnSpc>
                <a:spcPts val="8404"/>
              </a:lnSpc>
            </a:pPr>
            <a:r>
              <a:rPr lang="en-US" sz="6003" spc="480">
                <a:solidFill>
                  <a:srgbClr val="7090CA"/>
                </a:solidFill>
                <a:latin typeface="League Spartan"/>
              </a:rPr>
              <a:t>APPLICATION </a:t>
            </a:r>
          </a:p>
        </p:txBody>
      </p:sp>
      <p:sp>
        <p:nvSpPr>
          <p:cNvPr id="21" name="TextBox 21"/>
          <p:cNvSpPr txBox="1"/>
          <p:nvPr/>
        </p:nvSpPr>
        <p:spPr>
          <a:xfrm>
            <a:off x="2506801" y="1955788"/>
            <a:ext cx="6790615" cy="423812"/>
          </a:xfrm>
          <a:prstGeom prst="rect">
            <a:avLst/>
          </a:prstGeom>
        </p:spPr>
        <p:txBody>
          <a:bodyPr lIns="0" tIns="0" rIns="0" bIns="0" rtlCol="0" anchor="t">
            <a:spAutoFit/>
          </a:bodyPr>
          <a:lstStyle/>
          <a:p>
            <a:pPr>
              <a:lnSpc>
                <a:spcPts val="3415"/>
              </a:lnSpc>
            </a:pPr>
            <a:r>
              <a:rPr lang="en-US" sz="2439" spc="1707">
                <a:solidFill>
                  <a:srgbClr val="90D4D7"/>
                </a:solidFill>
                <a:latin typeface="Montserrat Classic"/>
              </a:rPr>
              <a:t>&amp; QUALIFICATIONS</a:t>
            </a:r>
          </a:p>
        </p:txBody>
      </p:sp>
      <p:sp>
        <p:nvSpPr>
          <p:cNvPr id="22" name="TextBox 22"/>
          <p:cNvSpPr txBox="1"/>
          <p:nvPr/>
        </p:nvSpPr>
        <p:spPr>
          <a:xfrm>
            <a:off x="9039321" y="2454465"/>
            <a:ext cx="8565117" cy="657859"/>
          </a:xfrm>
          <a:prstGeom prst="rect">
            <a:avLst/>
          </a:prstGeom>
        </p:spPr>
        <p:txBody>
          <a:bodyPr lIns="0" tIns="0" rIns="0" bIns="0" rtlCol="0" anchor="t">
            <a:spAutoFit/>
          </a:bodyPr>
          <a:lstStyle/>
          <a:p>
            <a:pPr algn="ctr">
              <a:lnSpc>
                <a:spcPts val="2590"/>
              </a:lnSpc>
            </a:pPr>
            <a:r>
              <a:rPr lang="en-US" sz="1850">
                <a:solidFill>
                  <a:srgbClr val="000000"/>
                </a:solidFill>
                <a:latin typeface="Arimo"/>
              </a:rPr>
              <a:t>As a Native American women owned business in the Audio Visual industry I carry certifications that assist our clients in reaching their goals.</a:t>
            </a:r>
          </a:p>
        </p:txBody>
      </p:sp>
      <p:sp>
        <p:nvSpPr>
          <p:cNvPr id="23" name="TextBox 23"/>
          <p:cNvSpPr txBox="1"/>
          <p:nvPr/>
        </p:nvSpPr>
        <p:spPr>
          <a:xfrm>
            <a:off x="10039720" y="9679761"/>
            <a:ext cx="6018951" cy="422275"/>
          </a:xfrm>
          <a:prstGeom prst="rect">
            <a:avLst/>
          </a:prstGeom>
        </p:spPr>
        <p:txBody>
          <a:bodyPr lIns="0" tIns="0" rIns="0" bIns="0" rtlCol="0" anchor="t">
            <a:spAutoFit/>
          </a:bodyPr>
          <a:lstStyle/>
          <a:p>
            <a:pPr>
              <a:lnSpc>
                <a:spcPts val="3499"/>
              </a:lnSpc>
            </a:pPr>
            <a:r>
              <a:rPr lang="en-US" sz="2499">
                <a:solidFill>
                  <a:srgbClr val="FFFFFF"/>
                </a:solidFill>
                <a:latin typeface="Montserrat Classic"/>
              </a:rPr>
              <a:t>Summer Vyne </a:t>
            </a:r>
          </a:p>
        </p:txBody>
      </p:sp>
      <p:sp>
        <p:nvSpPr>
          <p:cNvPr id="24" name="TextBox 24"/>
          <p:cNvSpPr txBox="1"/>
          <p:nvPr/>
        </p:nvSpPr>
        <p:spPr>
          <a:xfrm>
            <a:off x="16060646" y="9637199"/>
            <a:ext cx="1947854" cy="481330"/>
          </a:xfrm>
          <a:prstGeom prst="rect">
            <a:avLst/>
          </a:prstGeom>
        </p:spPr>
        <p:txBody>
          <a:bodyPr lIns="0" tIns="0" rIns="0" bIns="0" rtlCol="0" anchor="t">
            <a:spAutoFit/>
          </a:bodyPr>
          <a:lstStyle/>
          <a:p>
            <a:pPr algn="ctr">
              <a:lnSpc>
                <a:spcPts val="3919"/>
              </a:lnSpc>
            </a:pPr>
            <a:r>
              <a:rPr lang="en-US" sz="2799">
                <a:solidFill>
                  <a:srgbClr val="7090CA"/>
                </a:solidFill>
                <a:latin typeface="Montserrat Classic Bold"/>
              </a:rPr>
              <a:t>03 of 17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l="-637" r="-637"/>
            </a:stretch>
          </a:blipFill>
        </p:spPr>
      </p:sp>
      <p:sp>
        <p:nvSpPr>
          <p:cNvPr id="3" name="Freeform 3"/>
          <p:cNvSpPr/>
          <p:nvPr/>
        </p:nvSpPr>
        <p:spPr>
          <a:xfrm flipH="1">
            <a:off x="485387" y="482959"/>
            <a:ext cx="1839800" cy="1839800"/>
          </a:xfrm>
          <a:custGeom>
            <a:avLst/>
            <a:gdLst/>
            <a:ahLst/>
            <a:cxnLst/>
            <a:rect l="l" t="t" r="r" b="b"/>
            <a:pathLst>
              <a:path w="1839800" h="1839800">
                <a:moveTo>
                  <a:pt x="1839800" y="0"/>
                </a:moveTo>
                <a:lnTo>
                  <a:pt x="0" y="0"/>
                </a:lnTo>
                <a:lnTo>
                  <a:pt x="0" y="1839801"/>
                </a:lnTo>
                <a:lnTo>
                  <a:pt x="1839800" y="1839801"/>
                </a:lnTo>
                <a:lnTo>
                  <a:pt x="183980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V="1">
            <a:off x="0" y="9617688"/>
            <a:ext cx="921599" cy="669312"/>
          </a:xfrm>
          <a:custGeom>
            <a:avLst/>
            <a:gdLst/>
            <a:ahLst/>
            <a:cxnLst/>
            <a:rect l="l" t="t" r="r" b="b"/>
            <a:pathLst>
              <a:path w="921599" h="669312">
                <a:moveTo>
                  <a:pt x="0" y="669312"/>
                </a:moveTo>
                <a:lnTo>
                  <a:pt x="921599" y="669312"/>
                </a:lnTo>
                <a:lnTo>
                  <a:pt x="921599" y="0"/>
                </a:lnTo>
                <a:lnTo>
                  <a:pt x="0" y="0"/>
                </a:lnTo>
                <a:lnTo>
                  <a:pt x="0" y="669312"/>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4921137" y="0"/>
            <a:ext cx="3366863" cy="1402859"/>
          </a:xfrm>
          <a:custGeom>
            <a:avLst/>
            <a:gdLst/>
            <a:ahLst/>
            <a:cxnLst/>
            <a:rect l="l" t="t" r="r" b="b"/>
            <a:pathLst>
              <a:path w="3366863" h="1402859">
                <a:moveTo>
                  <a:pt x="0" y="0"/>
                </a:moveTo>
                <a:lnTo>
                  <a:pt x="3366863" y="0"/>
                </a:lnTo>
                <a:lnTo>
                  <a:pt x="3366863" y="1402859"/>
                </a:lnTo>
                <a:lnTo>
                  <a:pt x="0" y="1402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6" name="Group 6"/>
          <p:cNvGrpSpPr>
            <a:grpSpLocks noChangeAspect="1"/>
          </p:cNvGrpSpPr>
          <p:nvPr/>
        </p:nvGrpSpPr>
        <p:grpSpPr>
          <a:xfrm>
            <a:off x="6852455" y="338385"/>
            <a:ext cx="2291545" cy="1984374"/>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a:stretch>
                <a:fillRect b="-39552"/>
              </a:stretch>
            </a:blipFill>
          </p:spPr>
        </p:sp>
      </p:grpSp>
      <p:sp>
        <p:nvSpPr>
          <p:cNvPr id="8" name="TextBox 8"/>
          <p:cNvSpPr txBox="1"/>
          <p:nvPr/>
        </p:nvSpPr>
        <p:spPr>
          <a:xfrm>
            <a:off x="1053181" y="1110442"/>
            <a:ext cx="11206943" cy="1019097"/>
          </a:xfrm>
          <a:prstGeom prst="rect">
            <a:avLst/>
          </a:prstGeom>
        </p:spPr>
        <p:txBody>
          <a:bodyPr lIns="0" tIns="0" rIns="0" bIns="0" rtlCol="0" anchor="t">
            <a:spAutoFit/>
          </a:bodyPr>
          <a:lstStyle/>
          <a:p>
            <a:pPr>
              <a:lnSpc>
                <a:spcPts val="8404"/>
              </a:lnSpc>
            </a:pPr>
            <a:r>
              <a:rPr lang="en-US" sz="6003" spc="480">
                <a:solidFill>
                  <a:srgbClr val="7090CA"/>
                </a:solidFill>
                <a:latin typeface="League Spartan"/>
              </a:rPr>
              <a:t>BIOGRAPHY</a:t>
            </a:r>
          </a:p>
        </p:txBody>
      </p:sp>
      <p:sp>
        <p:nvSpPr>
          <p:cNvPr id="9" name="TextBox 9"/>
          <p:cNvSpPr txBox="1"/>
          <p:nvPr/>
        </p:nvSpPr>
        <p:spPr>
          <a:xfrm>
            <a:off x="2506801" y="1955788"/>
            <a:ext cx="6182673" cy="423812"/>
          </a:xfrm>
          <a:prstGeom prst="rect">
            <a:avLst/>
          </a:prstGeom>
        </p:spPr>
        <p:txBody>
          <a:bodyPr lIns="0" tIns="0" rIns="0" bIns="0" rtlCol="0" anchor="t">
            <a:spAutoFit/>
          </a:bodyPr>
          <a:lstStyle/>
          <a:p>
            <a:pPr>
              <a:lnSpc>
                <a:spcPts val="3415"/>
              </a:lnSpc>
            </a:pPr>
            <a:r>
              <a:rPr lang="en-US" sz="2439" spc="1707">
                <a:solidFill>
                  <a:srgbClr val="90D4D7"/>
                </a:solidFill>
                <a:latin typeface="Montserrat Classic"/>
              </a:rPr>
              <a:t>SUMMER VYNE</a:t>
            </a:r>
          </a:p>
        </p:txBody>
      </p:sp>
      <p:grpSp>
        <p:nvGrpSpPr>
          <p:cNvPr id="10" name="Group 10"/>
          <p:cNvGrpSpPr/>
          <p:nvPr/>
        </p:nvGrpSpPr>
        <p:grpSpPr>
          <a:xfrm>
            <a:off x="8932031" y="9525846"/>
            <a:ext cx="10430952" cy="761154"/>
            <a:chOff x="0" y="0"/>
            <a:chExt cx="87421524" cy="6379210"/>
          </a:xfrm>
        </p:grpSpPr>
        <p:sp>
          <p:nvSpPr>
            <p:cNvPr id="11" name="Freeform 11"/>
            <p:cNvSpPr/>
            <p:nvPr/>
          </p:nvSpPr>
          <p:spPr>
            <a:xfrm>
              <a:off x="0" y="0"/>
              <a:ext cx="87421523" cy="6379210"/>
            </a:xfrm>
            <a:custGeom>
              <a:avLst/>
              <a:gdLst/>
              <a:ahLst/>
              <a:cxnLst/>
              <a:rect l="l" t="t" r="r" b="b"/>
              <a:pathLst>
                <a:path w="87421523" h="6379210">
                  <a:moveTo>
                    <a:pt x="80591075" y="0"/>
                  </a:moveTo>
                  <a:lnTo>
                    <a:pt x="12163156" y="0"/>
                  </a:lnTo>
                  <a:lnTo>
                    <a:pt x="7031271" y="7620"/>
                  </a:lnTo>
                  <a:lnTo>
                    <a:pt x="0" y="6379210"/>
                  </a:lnTo>
                  <a:lnTo>
                    <a:pt x="80775615" y="6379210"/>
                  </a:lnTo>
                  <a:lnTo>
                    <a:pt x="87421523" y="0"/>
                  </a:lnTo>
                  <a:close/>
                </a:path>
              </a:pathLst>
            </a:custGeom>
            <a:solidFill>
              <a:srgbClr val="7090CA"/>
            </a:solidFill>
          </p:spPr>
        </p:sp>
      </p:grpSp>
      <p:grpSp>
        <p:nvGrpSpPr>
          <p:cNvPr id="12" name="Group 12"/>
          <p:cNvGrpSpPr/>
          <p:nvPr/>
        </p:nvGrpSpPr>
        <p:grpSpPr>
          <a:xfrm>
            <a:off x="16199672" y="9617688"/>
            <a:ext cx="1669804" cy="577469"/>
            <a:chOff x="0" y="0"/>
            <a:chExt cx="1175142" cy="406400"/>
          </a:xfrm>
        </p:grpSpPr>
        <p:sp>
          <p:nvSpPr>
            <p:cNvPr id="13" name="Freeform 13"/>
            <p:cNvSpPr/>
            <p:nvPr/>
          </p:nvSpPr>
          <p:spPr>
            <a:xfrm>
              <a:off x="0" y="0"/>
              <a:ext cx="1175142" cy="406400"/>
            </a:xfrm>
            <a:custGeom>
              <a:avLst/>
              <a:gdLst/>
              <a:ahLst/>
              <a:cxnLst/>
              <a:rect l="l" t="t" r="r" b="b"/>
              <a:pathLst>
                <a:path w="1175142" h="406400">
                  <a:moveTo>
                    <a:pt x="971942" y="0"/>
                  </a:moveTo>
                  <a:cubicBezTo>
                    <a:pt x="1084166" y="0"/>
                    <a:pt x="1175142" y="90976"/>
                    <a:pt x="1175142" y="203200"/>
                  </a:cubicBezTo>
                  <a:cubicBezTo>
                    <a:pt x="1175142" y="315424"/>
                    <a:pt x="1084166" y="406400"/>
                    <a:pt x="97194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4" name="TextBox 14"/>
            <p:cNvSpPr txBox="1"/>
            <p:nvPr/>
          </p:nvSpPr>
          <p:spPr>
            <a:xfrm>
              <a:off x="0" y="-57150"/>
              <a:ext cx="1175142" cy="463550"/>
            </a:xfrm>
            <a:prstGeom prst="rect">
              <a:avLst/>
            </a:prstGeom>
          </p:spPr>
          <p:txBody>
            <a:bodyPr lIns="50800" tIns="50800" rIns="50800" bIns="50800" rtlCol="0" anchor="ctr"/>
            <a:lstStyle/>
            <a:p>
              <a:pPr algn="ctr">
                <a:lnSpc>
                  <a:spcPts val="3415"/>
                </a:lnSpc>
              </a:pPr>
              <a:endParaRPr/>
            </a:p>
          </p:txBody>
        </p:sp>
      </p:grpSp>
      <p:sp>
        <p:nvSpPr>
          <p:cNvPr id="15" name="TextBox 15"/>
          <p:cNvSpPr txBox="1"/>
          <p:nvPr/>
        </p:nvSpPr>
        <p:spPr>
          <a:xfrm>
            <a:off x="10039720" y="9679761"/>
            <a:ext cx="6018951" cy="422275"/>
          </a:xfrm>
          <a:prstGeom prst="rect">
            <a:avLst/>
          </a:prstGeom>
        </p:spPr>
        <p:txBody>
          <a:bodyPr lIns="0" tIns="0" rIns="0" bIns="0" rtlCol="0" anchor="t">
            <a:spAutoFit/>
          </a:bodyPr>
          <a:lstStyle/>
          <a:p>
            <a:pPr>
              <a:lnSpc>
                <a:spcPts val="3499"/>
              </a:lnSpc>
            </a:pPr>
            <a:r>
              <a:rPr lang="en-US" sz="2499">
                <a:solidFill>
                  <a:srgbClr val="FFFFFF"/>
                </a:solidFill>
                <a:latin typeface="Montserrat Classic"/>
              </a:rPr>
              <a:t>Summer Vyne </a:t>
            </a:r>
          </a:p>
        </p:txBody>
      </p:sp>
      <p:sp>
        <p:nvSpPr>
          <p:cNvPr id="16" name="TextBox 16"/>
          <p:cNvSpPr txBox="1"/>
          <p:nvPr/>
        </p:nvSpPr>
        <p:spPr>
          <a:xfrm>
            <a:off x="16060646" y="9637199"/>
            <a:ext cx="1947854" cy="481330"/>
          </a:xfrm>
          <a:prstGeom prst="rect">
            <a:avLst/>
          </a:prstGeom>
        </p:spPr>
        <p:txBody>
          <a:bodyPr lIns="0" tIns="0" rIns="0" bIns="0" rtlCol="0" anchor="t">
            <a:spAutoFit/>
          </a:bodyPr>
          <a:lstStyle/>
          <a:p>
            <a:pPr algn="ctr">
              <a:lnSpc>
                <a:spcPts val="3919"/>
              </a:lnSpc>
            </a:pPr>
            <a:r>
              <a:rPr lang="en-US" sz="2799">
                <a:solidFill>
                  <a:srgbClr val="7090CA"/>
                </a:solidFill>
                <a:latin typeface="Montserrat Classic Bold"/>
              </a:rPr>
              <a:t>04 of 17</a:t>
            </a:r>
          </a:p>
        </p:txBody>
      </p:sp>
      <p:sp>
        <p:nvSpPr>
          <p:cNvPr id="17" name="TextBox 17"/>
          <p:cNvSpPr txBox="1"/>
          <p:nvPr/>
        </p:nvSpPr>
        <p:spPr>
          <a:xfrm>
            <a:off x="442124" y="2463990"/>
            <a:ext cx="8701876" cy="8184515"/>
          </a:xfrm>
          <a:prstGeom prst="rect">
            <a:avLst/>
          </a:prstGeom>
        </p:spPr>
        <p:txBody>
          <a:bodyPr lIns="0" tIns="0" rIns="0" bIns="0" rtlCol="0" anchor="t">
            <a:spAutoFit/>
          </a:bodyPr>
          <a:lstStyle/>
          <a:p>
            <a:pPr>
              <a:lnSpc>
                <a:spcPts val="1959"/>
              </a:lnSpc>
            </a:pPr>
            <a:r>
              <a:rPr lang="en-US" sz="1399">
                <a:solidFill>
                  <a:srgbClr val="000000"/>
                </a:solidFill>
                <a:latin typeface="Arimo"/>
              </a:rPr>
              <a:t>As a visionary entrepreneur and dedicated small business leader, I have embarked on a remarkable journey from humble beginnings to becoming a prominent figure in the business world. I was born and raised in a small town in Texas, I experienced a tough childhood, but my life story is a testament to my resilience, determination, and unwavering commitment to succeed. With a bachelor’s degree in business management and leadership and a wealth of experience in both the financial and technology sectors, I have built a thriving career in AV technology, all while overcoming personal challenges and achieving remarkable success. </a:t>
            </a:r>
          </a:p>
          <a:p>
            <a:pPr>
              <a:lnSpc>
                <a:spcPts val="1959"/>
              </a:lnSpc>
            </a:pPr>
            <a:r>
              <a:rPr lang="en-US" sz="1399">
                <a:solidFill>
                  <a:srgbClr val="000000"/>
                </a:solidFill>
                <a:latin typeface="Arimo Bold"/>
              </a:rPr>
              <a:t>The Early Years</a:t>
            </a:r>
          </a:p>
          <a:p>
            <a:pPr>
              <a:lnSpc>
                <a:spcPts val="1959"/>
              </a:lnSpc>
            </a:pPr>
            <a:r>
              <a:rPr lang="en-US" sz="1399">
                <a:solidFill>
                  <a:srgbClr val="000000"/>
                </a:solidFill>
                <a:latin typeface="Arimo"/>
              </a:rPr>
              <a:t>I was born and raised in a small town in Texas, where I was brought up by my father. In middle school, a pivotal move to Phoenix, Arizona, brought me living with my mother which presented new opportunities and challenges.</a:t>
            </a:r>
          </a:p>
          <a:p>
            <a:pPr>
              <a:lnSpc>
                <a:spcPts val="1959"/>
              </a:lnSpc>
            </a:pPr>
            <a:r>
              <a:rPr lang="en-US" sz="1399">
                <a:solidFill>
                  <a:srgbClr val="000000"/>
                </a:solidFill>
                <a:latin typeface="Arimo Bold"/>
              </a:rPr>
              <a:t>The Pursuit of Education and Independence</a:t>
            </a:r>
          </a:p>
          <a:p>
            <a:pPr>
              <a:lnSpc>
                <a:spcPts val="1959"/>
              </a:lnSpc>
            </a:pPr>
            <a:r>
              <a:rPr lang="en-US" sz="1399">
                <a:solidFill>
                  <a:srgbClr val="000000"/>
                </a:solidFill>
                <a:latin typeface="Arimo"/>
              </a:rPr>
              <a:t>At just 17 years old I made the bold decision to strike out on my own, embarking on a journey towards self-sufficiency. While working full-time I also put myself through college, earning a bachelor’s degree in business management and leadership. </a:t>
            </a:r>
          </a:p>
          <a:p>
            <a:pPr>
              <a:lnSpc>
                <a:spcPts val="1959"/>
              </a:lnSpc>
            </a:pPr>
            <a:r>
              <a:rPr lang="en-US" sz="1399">
                <a:solidFill>
                  <a:srgbClr val="000000"/>
                </a:solidFill>
                <a:latin typeface="Arimo Bold"/>
              </a:rPr>
              <a:t>Career Beginnings</a:t>
            </a:r>
          </a:p>
          <a:p>
            <a:pPr>
              <a:lnSpc>
                <a:spcPts val="1959"/>
              </a:lnSpc>
            </a:pPr>
            <a:r>
              <a:rPr lang="en-US" sz="1399">
                <a:solidFill>
                  <a:srgbClr val="000000"/>
                </a:solidFill>
                <a:latin typeface="Arimo"/>
              </a:rPr>
              <a:t>My career journey commenced in the financial sector, working at First Interstate Bank, which was later acquired by Wells Fargo. However, I was drawn to the world of Information Technology and joined the Arizona Department of Education. This marked the first step towards a career shift that would lead to groundbreaking achievements.</a:t>
            </a:r>
          </a:p>
          <a:p>
            <a:pPr>
              <a:lnSpc>
                <a:spcPts val="1959"/>
              </a:lnSpc>
            </a:pPr>
            <a:r>
              <a:rPr lang="en-US" sz="1399">
                <a:solidFill>
                  <a:srgbClr val="000000"/>
                </a:solidFill>
                <a:latin typeface="Arimo Bold"/>
              </a:rPr>
              <a:t>The Leap into AV Technology</a:t>
            </a:r>
          </a:p>
          <a:p>
            <a:pPr>
              <a:lnSpc>
                <a:spcPts val="1959"/>
              </a:lnSpc>
            </a:pPr>
            <a:r>
              <a:rPr lang="en-US" sz="1399">
                <a:solidFill>
                  <a:srgbClr val="000000"/>
                </a:solidFill>
                <a:latin typeface="Arimo"/>
              </a:rPr>
              <a:t>An exciting chapter in my life began when I joined CCS Presentation Systems, launching my career in AV technology. During this time, I started a family and became a parent to my beloved daughter, who became the center of my world. Life took a challenging turn with a divorce, leading to a crucial decision to relocate to Jacksonville, Florida, a move that ultimately shaped my future.</a:t>
            </a:r>
          </a:p>
          <a:p>
            <a:pPr>
              <a:lnSpc>
                <a:spcPts val="1959"/>
              </a:lnSpc>
            </a:pPr>
            <a:r>
              <a:rPr lang="en-US" sz="1399">
                <a:solidFill>
                  <a:srgbClr val="000000"/>
                </a:solidFill>
                <a:latin typeface="Arimo Bold"/>
              </a:rPr>
              <a:t>Entrepreneurial Spirit</a:t>
            </a:r>
          </a:p>
          <a:p>
            <a:pPr>
              <a:lnSpc>
                <a:spcPts val="1959"/>
              </a:lnSpc>
            </a:pPr>
            <a:r>
              <a:rPr lang="en-US" sz="1399">
                <a:solidFill>
                  <a:srgbClr val="000000"/>
                </a:solidFill>
                <a:latin typeface="Arimo"/>
              </a:rPr>
              <a:t>Transferring with my employer to Jacksonville, I recognized an opportunity to become an entrepreneur. I was able to co-found CSI, a venture that achieved record-breaking sales within just three years. Unfortunately, the business had to close due to unforeseen challenges with my partner's business practices. I, however, demonstrated remarkable leadership by ensuring that all staff in both the Jacksonville and Orlando markets found employment with reputable companies as well as helping customers finish their projects.</a:t>
            </a:r>
          </a:p>
          <a:p>
            <a:pPr>
              <a:lnSpc>
                <a:spcPts val="1959"/>
              </a:lnSpc>
            </a:pPr>
            <a:endParaRPr lang="en-US" sz="1399">
              <a:solidFill>
                <a:srgbClr val="000000"/>
              </a:solidFill>
              <a:latin typeface="Arimo"/>
            </a:endParaRPr>
          </a:p>
          <a:p>
            <a:pPr>
              <a:lnSpc>
                <a:spcPts val="1959"/>
              </a:lnSpc>
            </a:pPr>
            <a:endParaRPr lang="en-US" sz="1399">
              <a:solidFill>
                <a:srgbClr val="000000"/>
              </a:solidFill>
              <a:latin typeface="Arimo"/>
            </a:endParaRPr>
          </a:p>
          <a:p>
            <a:pPr>
              <a:lnSpc>
                <a:spcPts val="1959"/>
              </a:lnSpc>
            </a:pPr>
            <a:r>
              <a:rPr lang="en-US" sz="1399">
                <a:solidFill>
                  <a:srgbClr val="000000"/>
                </a:solidFill>
                <a:latin typeface="Arimo"/>
              </a:rPr>
              <a:t> </a:t>
            </a:r>
          </a:p>
        </p:txBody>
      </p:sp>
      <p:sp>
        <p:nvSpPr>
          <p:cNvPr id="18" name="TextBox 18"/>
          <p:cNvSpPr txBox="1"/>
          <p:nvPr/>
        </p:nvSpPr>
        <p:spPr>
          <a:xfrm>
            <a:off x="9324975" y="1226608"/>
            <a:ext cx="8730633" cy="8679815"/>
          </a:xfrm>
          <a:prstGeom prst="rect">
            <a:avLst/>
          </a:prstGeom>
        </p:spPr>
        <p:txBody>
          <a:bodyPr lIns="0" tIns="0" rIns="0" bIns="0" rtlCol="0" anchor="t">
            <a:spAutoFit/>
          </a:bodyPr>
          <a:lstStyle/>
          <a:p>
            <a:pPr>
              <a:lnSpc>
                <a:spcPts val="1959"/>
              </a:lnSpc>
            </a:pPr>
            <a:r>
              <a:rPr lang="en-US" sz="1399">
                <a:solidFill>
                  <a:srgbClr val="000000"/>
                </a:solidFill>
                <a:latin typeface="Arimo Bold"/>
              </a:rPr>
              <a:t>The Birth of Anuvision Technologies Inc.</a:t>
            </a:r>
          </a:p>
          <a:p>
            <a:pPr>
              <a:lnSpc>
                <a:spcPts val="1959"/>
              </a:lnSpc>
            </a:pPr>
            <a:r>
              <a:rPr lang="en-US" sz="1399">
                <a:solidFill>
                  <a:srgbClr val="000000"/>
                </a:solidFill>
                <a:latin typeface="Arimo"/>
              </a:rPr>
              <a:t>My entrepreneurial spirit could not be dampened. I went on to establish Anuvision Technologies Inc., an endeavor that would become a beacon of success in the AV technology sector. Under my leadership, the company has thrived and gained recognition for its innovation, commitment to quality, and dedication to its employees and clients. My leadership skills have been instrumental in the growth, pivot, and thriving of the organization, especially given the challenging circumstances in its early years. I started the company in April 2020, right when the pandemic hit, and communities were grappling with shutdowns and economic uncertainty.</a:t>
            </a:r>
          </a:p>
          <a:p>
            <a:pPr>
              <a:lnSpc>
                <a:spcPts val="1959"/>
              </a:lnSpc>
            </a:pPr>
            <a:r>
              <a:rPr lang="en-US" sz="1399">
                <a:solidFill>
                  <a:srgbClr val="000000"/>
                </a:solidFill>
                <a:latin typeface="Arimo"/>
              </a:rPr>
              <a:t>In the first year of operation, AnuVision Technologies faced significant challenges, including low revenue and market uncertainty due to the pandemic's impact on businesses worldwide. I had to exhibit remarkable resilience and adaptability during this period, making tough decisions to cut costs while ensuring the well-being of employees. I was able to steer the company through difficult times by implementing innovative strategies, focusing on remote work, and realigning the company's offerings to cater to the changing needs of clients in the digital landscape.</a:t>
            </a:r>
          </a:p>
          <a:p>
            <a:pPr>
              <a:lnSpc>
                <a:spcPts val="1959"/>
              </a:lnSpc>
            </a:pPr>
            <a:r>
              <a:rPr lang="en-US" sz="1399">
                <a:solidFill>
                  <a:srgbClr val="000000"/>
                </a:solidFill>
                <a:latin typeface="Arimo"/>
              </a:rPr>
              <a:t>Despite the initial setbacks, my commitment to the organization's vision and unwavering belief in the team's capabilities enabled the company to navigate the turbulent waters of the pandemic successfully. As the world slowly recovered from the crisis, we experienced remarkable growth in the following year, achieving a remarkable 20% increase in revenue. Having a strategic vision and the ability to identify emerging opportunities played a pivotal role in capitalizing on the market's shifting demands and ensuring the company's long-term sustainability.</a:t>
            </a:r>
          </a:p>
          <a:p>
            <a:pPr>
              <a:lnSpc>
                <a:spcPts val="1959"/>
              </a:lnSpc>
            </a:pPr>
            <a:r>
              <a:rPr lang="en-US" sz="1399">
                <a:solidFill>
                  <a:srgbClr val="000000"/>
                </a:solidFill>
                <a:latin typeface="Arimo"/>
              </a:rPr>
              <a:t>Continuing the trajectory of success, I was able to lead AnuVision Technologies to even greater heights the subsequent year, with an impressive 27% growth in revenue. Through my exceptional leadership, I fostered a culture of innovation and adaptability within the organization, allowing us to stay ahead of competitors and capitalize on emerging market trends effectively.</a:t>
            </a:r>
          </a:p>
          <a:p>
            <a:pPr>
              <a:lnSpc>
                <a:spcPts val="1959"/>
              </a:lnSpc>
            </a:pPr>
            <a:endParaRPr lang="en-US" sz="1399">
              <a:solidFill>
                <a:srgbClr val="000000"/>
              </a:solidFill>
              <a:latin typeface="Arimo"/>
            </a:endParaRPr>
          </a:p>
          <a:p>
            <a:pPr>
              <a:lnSpc>
                <a:spcPts val="1959"/>
              </a:lnSpc>
            </a:pPr>
            <a:r>
              <a:rPr lang="en-US" sz="1399">
                <a:solidFill>
                  <a:srgbClr val="000000"/>
                </a:solidFill>
                <a:latin typeface="Arimo Bold"/>
              </a:rPr>
              <a:t>Aerial Arts and Community Engagement</a:t>
            </a:r>
          </a:p>
          <a:p>
            <a:pPr>
              <a:lnSpc>
                <a:spcPts val="1959"/>
              </a:lnSpc>
            </a:pPr>
            <a:r>
              <a:rPr lang="en-US" sz="1399">
                <a:solidFill>
                  <a:srgbClr val="000000"/>
                </a:solidFill>
                <a:latin typeface="Arimo"/>
              </a:rPr>
              <a:t>Beyond my entrepreneurial ventures, I realized a dream of having a place to train and perform, so I started a unique Aerial Arts studio in Jacksonville. The studio, the first of its kind in Florida, has flourished for over a decade and has become a cherished community space.</a:t>
            </a:r>
          </a:p>
          <a:p>
            <a:pPr>
              <a:lnSpc>
                <a:spcPts val="1959"/>
              </a:lnSpc>
            </a:pPr>
            <a:endParaRPr lang="en-US" sz="1399">
              <a:solidFill>
                <a:srgbClr val="000000"/>
              </a:solidFill>
              <a:latin typeface="Arimo"/>
            </a:endParaRPr>
          </a:p>
          <a:p>
            <a:pPr>
              <a:lnSpc>
                <a:spcPts val="1959"/>
              </a:lnSpc>
            </a:pPr>
            <a:r>
              <a:rPr lang="en-US" sz="1399">
                <a:solidFill>
                  <a:srgbClr val="000000"/>
                </a:solidFill>
                <a:latin typeface="Arimo"/>
              </a:rPr>
              <a:t>My life journey from a small Texas town to becoming a Small Business Leader nominee is a testament to my spirit, resilience, and unwavering commitment to excellence. My story serves as an inspiration to aspiring entrepreneurs and leaders, demonstrating that with determination and passion, one can overcome adversity and achieve extraordinary success. </a:t>
            </a:r>
          </a:p>
          <a:p>
            <a:pPr>
              <a:lnSpc>
                <a:spcPts val="1959"/>
              </a:lnSpc>
            </a:pPr>
            <a:r>
              <a:rPr lang="en-US" sz="1399">
                <a:solidFill>
                  <a:srgbClr val="000000"/>
                </a:solidFill>
                <a:latin typeface="Arimo"/>
              </a:rPr>
              <a:t> </a:t>
            </a:r>
          </a:p>
          <a:p>
            <a:pPr>
              <a:lnSpc>
                <a:spcPts val="1959"/>
              </a:lnSpc>
            </a:pPr>
            <a:endParaRPr lang="en-US" sz="1399">
              <a:solidFill>
                <a:srgbClr val="000000"/>
              </a:solidFill>
              <a:latin typeface="Arim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l="-637" r="-637"/>
            </a:stretch>
          </a:blipFill>
        </p:spPr>
      </p:sp>
      <p:sp>
        <p:nvSpPr>
          <p:cNvPr id="3" name="Freeform 3"/>
          <p:cNvSpPr/>
          <p:nvPr/>
        </p:nvSpPr>
        <p:spPr>
          <a:xfrm flipH="1">
            <a:off x="485387" y="482959"/>
            <a:ext cx="1839800" cy="1839800"/>
          </a:xfrm>
          <a:custGeom>
            <a:avLst/>
            <a:gdLst/>
            <a:ahLst/>
            <a:cxnLst/>
            <a:rect l="l" t="t" r="r" b="b"/>
            <a:pathLst>
              <a:path w="1839800" h="1839800">
                <a:moveTo>
                  <a:pt x="1839800" y="0"/>
                </a:moveTo>
                <a:lnTo>
                  <a:pt x="0" y="0"/>
                </a:lnTo>
                <a:lnTo>
                  <a:pt x="0" y="1839801"/>
                </a:lnTo>
                <a:lnTo>
                  <a:pt x="1839800" y="1839801"/>
                </a:lnTo>
                <a:lnTo>
                  <a:pt x="183980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2506801" y="6811172"/>
            <a:ext cx="7016368" cy="2120900"/>
          </a:xfrm>
          <a:prstGeom prst="rect">
            <a:avLst/>
          </a:prstGeom>
        </p:spPr>
        <p:txBody>
          <a:bodyPr lIns="0" tIns="0" rIns="0" bIns="0" rtlCol="0" anchor="t">
            <a:spAutoFit/>
          </a:bodyPr>
          <a:lstStyle/>
          <a:p>
            <a:pPr marL="431802" lvl="1" indent="-215901">
              <a:lnSpc>
                <a:spcPts val="2800"/>
              </a:lnSpc>
              <a:buFont typeface="Arial"/>
              <a:buChar char="•"/>
            </a:pPr>
            <a:r>
              <a:rPr lang="en-US" sz="2000">
                <a:solidFill>
                  <a:srgbClr val="000000"/>
                </a:solidFill>
                <a:latin typeface="FB Disco"/>
              </a:rPr>
              <a:t>Industry Standard AVIXIA </a:t>
            </a:r>
          </a:p>
          <a:p>
            <a:pPr marL="431802" lvl="1" indent="-215901">
              <a:lnSpc>
                <a:spcPts val="2800"/>
              </a:lnSpc>
              <a:buFont typeface="Arial"/>
              <a:buChar char="•"/>
            </a:pPr>
            <a:r>
              <a:rPr lang="en-US" sz="2000">
                <a:solidFill>
                  <a:srgbClr val="000000"/>
                </a:solidFill>
                <a:latin typeface="FB Disco"/>
              </a:rPr>
              <a:t>Crestron</a:t>
            </a:r>
          </a:p>
          <a:p>
            <a:pPr marL="431802" lvl="1" indent="-215901">
              <a:lnSpc>
                <a:spcPts val="2800"/>
              </a:lnSpc>
              <a:buFont typeface="Arial"/>
              <a:buChar char="•"/>
            </a:pPr>
            <a:r>
              <a:rPr lang="en-US" sz="2000">
                <a:solidFill>
                  <a:srgbClr val="000000"/>
                </a:solidFill>
                <a:latin typeface="FB Disco"/>
              </a:rPr>
              <a:t>Extron</a:t>
            </a:r>
          </a:p>
          <a:p>
            <a:pPr marL="431802" lvl="1" indent="-215901">
              <a:lnSpc>
                <a:spcPts val="2800"/>
              </a:lnSpc>
              <a:buFont typeface="Arial"/>
              <a:buChar char="•"/>
            </a:pPr>
            <a:r>
              <a:rPr lang="en-US" sz="2000">
                <a:solidFill>
                  <a:srgbClr val="000000"/>
                </a:solidFill>
                <a:latin typeface="FB Disco"/>
              </a:rPr>
              <a:t>QSC</a:t>
            </a:r>
          </a:p>
          <a:p>
            <a:pPr marL="431802" lvl="1" indent="-215901">
              <a:lnSpc>
                <a:spcPts val="2800"/>
              </a:lnSpc>
              <a:buFont typeface="Arial"/>
              <a:buChar char="•"/>
            </a:pPr>
            <a:r>
              <a:rPr lang="en-US" sz="2000">
                <a:solidFill>
                  <a:srgbClr val="000000"/>
                </a:solidFill>
                <a:latin typeface="FB Disco"/>
              </a:rPr>
              <a:t>BIAMP</a:t>
            </a:r>
          </a:p>
          <a:p>
            <a:pPr marL="431802" lvl="1" indent="-215901">
              <a:lnSpc>
                <a:spcPts val="2800"/>
              </a:lnSpc>
              <a:buFont typeface="Arial"/>
              <a:buChar char="•"/>
            </a:pPr>
            <a:r>
              <a:rPr lang="en-US" sz="2000">
                <a:solidFill>
                  <a:srgbClr val="000000"/>
                </a:solidFill>
                <a:latin typeface="FB Disco"/>
              </a:rPr>
              <a:t>Shure</a:t>
            </a:r>
          </a:p>
        </p:txBody>
      </p:sp>
      <p:sp>
        <p:nvSpPr>
          <p:cNvPr id="5" name="Freeform 5"/>
          <p:cNvSpPr/>
          <p:nvPr/>
        </p:nvSpPr>
        <p:spPr>
          <a:xfrm flipV="1">
            <a:off x="0" y="7169236"/>
            <a:ext cx="4292963" cy="3117764"/>
          </a:xfrm>
          <a:custGeom>
            <a:avLst/>
            <a:gdLst/>
            <a:ahLst/>
            <a:cxnLst/>
            <a:rect l="l" t="t" r="r" b="b"/>
            <a:pathLst>
              <a:path w="4292963" h="3117764">
                <a:moveTo>
                  <a:pt x="0" y="3117764"/>
                </a:moveTo>
                <a:lnTo>
                  <a:pt x="4292963" y="3117764"/>
                </a:lnTo>
                <a:lnTo>
                  <a:pt x="4292963" y="0"/>
                </a:lnTo>
                <a:lnTo>
                  <a:pt x="0" y="0"/>
                </a:lnTo>
                <a:lnTo>
                  <a:pt x="0" y="311776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2260124" y="0"/>
            <a:ext cx="6027876" cy="2511615"/>
          </a:xfrm>
          <a:custGeom>
            <a:avLst/>
            <a:gdLst/>
            <a:ahLst/>
            <a:cxnLst/>
            <a:rect l="l" t="t" r="r" b="b"/>
            <a:pathLst>
              <a:path w="6027876" h="2511615">
                <a:moveTo>
                  <a:pt x="0" y="0"/>
                </a:moveTo>
                <a:lnTo>
                  <a:pt x="6027876" y="0"/>
                </a:lnTo>
                <a:lnTo>
                  <a:pt x="6027876" y="2511615"/>
                </a:lnTo>
                <a:lnTo>
                  <a:pt x="0" y="2511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7" name="Group 7"/>
          <p:cNvGrpSpPr/>
          <p:nvPr/>
        </p:nvGrpSpPr>
        <p:grpSpPr>
          <a:xfrm>
            <a:off x="8932031" y="9525846"/>
            <a:ext cx="10430952" cy="761154"/>
            <a:chOff x="0" y="0"/>
            <a:chExt cx="87421524" cy="6379210"/>
          </a:xfrm>
        </p:grpSpPr>
        <p:sp>
          <p:nvSpPr>
            <p:cNvPr id="8" name="Freeform 8"/>
            <p:cNvSpPr/>
            <p:nvPr/>
          </p:nvSpPr>
          <p:spPr>
            <a:xfrm>
              <a:off x="0" y="0"/>
              <a:ext cx="87421523" cy="6379210"/>
            </a:xfrm>
            <a:custGeom>
              <a:avLst/>
              <a:gdLst/>
              <a:ahLst/>
              <a:cxnLst/>
              <a:rect l="l" t="t" r="r" b="b"/>
              <a:pathLst>
                <a:path w="87421523" h="6379210">
                  <a:moveTo>
                    <a:pt x="80591075" y="0"/>
                  </a:moveTo>
                  <a:lnTo>
                    <a:pt x="12163156" y="0"/>
                  </a:lnTo>
                  <a:lnTo>
                    <a:pt x="7031271" y="7620"/>
                  </a:lnTo>
                  <a:lnTo>
                    <a:pt x="0" y="6379210"/>
                  </a:lnTo>
                  <a:lnTo>
                    <a:pt x="80775615" y="6379210"/>
                  </a:lnTo>
                  <a:lnTo>
                    <a:pt x="87421523" y="0"/>
                  </a:lnTo>
                  <a:close/>
                </a:path>
              </a:pathLst>
            </a:custGeom>
            <a:solidFill>
              <a:srgbClr val="7090CA"/>
            </a:solidFill>
          </p:spPr>
        </p:sp>
      </p:grpSp>
      <p:grpSp>
        <p:nvGrpSpPr>
          <p:cNvPr id="9" name="Group 9"/>
          <p:cNvGrpSpPr/>
          <p:nvPr/>
        </p:nvGrpSpPr>
        <p:grpSpPr>
          <a:xfrm>
            <a:off x="16199672" y="9617688"/>
            <a:ext cx="1669804" cy="577469"/>
            <a:chOff x="0" y="0"/>
            <a:chExt cx="1175142" cy="406400"/>
          </a:xfrm>
        </p:grpSpPr>
        <p:sp>
          <p:nvSpPr>
            <p:cNvPr id="10" name="Freeform 10"/>
            <p:cNvSpPr/>
            <p:nvPr/>
          </p:nvSpPr>
          <p:spPr>
            <a:xfrm>
              <a:off x="0" y="0"/>
              <a:ext cx="1175142" cy="406400"/>
            </a:xfrm>
            <a:custGeom>
              <a:avLst/>
              <a:gdLst/>
              <a:ahLst/>
              <a:cxnLst/>
              <a:rect l="l" t="t" r="r" b="b"/>
              <a:pathLst>
                <a:path w="1175142" h="406400">
                  <a:moveTo>
                    <a:pt x="971942" y="0"/>
                  </a:moveTo>
                  <a:cubicBezTo>
                    <a:pt x="1084166" y="0"/>
                    <a:pt x="1175142" y="90976"/>
                    <a:pt x="1175142" y="203200"/>
                  </a:cubicBezTo>
                  <a:cubicBezTo>
                    <a:pt x="1175142" y="315424"/>
                    <a:pt x="1084166" y="406400"/>
                    <a:pt x="97194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1" name="TextBox 11"/>
            <p:cNvSpPr txBox="1"/>
            <p:nvPr/>
          </p:nvSpPr>
          <p:spPr>
            <a:xfrm>
              <a:off x="0" y="-57150"/>
              <a:ext cx="1175142" cy="463550"/>
            </a:xfrm>
            <a:prstGeom prst="rect">
              <a:avLst/>
            </a:prstGeom>
          </p:spPr>
          <p:txBody>
            <a:bodyPr lIns="50800" tIns="50800" rIns="50800" bIns="50800" rtlCol="0" anchor="ctr"/>
            <a:lstStyle/>
            <a:p>
              <a:pPr algn="ctr">
                <a:lnSpc>
                  <a:spcPts val="3415"/>
                </a:lnSpc>
              </a:pPr>
              <a:endParaRPr/>
            </a:p>
          </p:txBody>
        </p:sp>
      </p:grpSp>
      <p:sp>
        <p:nvSpPr>
          <p:cNvPr id="12" name="Freeform 12"/>
          <p:cNvSpPr/>
          <p:nvPr/>
        </p:nvSpPr>
        <p:spPr>
          <a:xfrm>
            <a:off x="13633608" y="7535367"/>
            <a:ext cx="1818772" cy="1648262"/>
          </a:xfrm>
          <a:custGeom>
            <a:avLst/>
            <a:gdLst/>
            <a:ahLst/>
            <a:cxnLst/>
            <a:rect l="l" t="t" r="r" b="b"/>
            <a:pathLst>
              <a:path w="1818772" h="1648262">
                <a:moveTo>
                  <a:pt x="0" y="0"/>
                </a:moveTo>
                <a:lnTo>
                  <a:pt x="1818772" y="0"/>
                </a:lnTo>
                <a:lnTo>
                  <a:pt x="1818772" y="1648262"/>
                </a:lnTo>
                <a:lnTo>
                  <a:pt x="0" y="1648262"/>
                </a:lnTo>
                <a:lnTo>
                  <a:pt x="0" y="0"/>
                </a:lnTo>
                <a:close/>
              </a:path>
            </a:pathLst>
          </a:custGeom>
          <a:blipFill>
            <a:blip r:embed="rId9"/>
            <a:stretch>
              <a:fillRect/>
            </a:stretch>
          </a:blipFill>
        </p:spPr>
      </p:sp>
      <p:sp>
        <p:nvSpPr>
          <p:cNvPr id="13" name="Freeform 13"/>
          <p:cNvSpPr/>
          <p:nvPr/>
        </p:nvSpPr>
        <p:spPr>
          <a:xfrm>
            <a:off x="7558888" y="6842125"/>
            <a:ext cx="1130586" cy="1130586"/>
          </a:xfrm>
          <a:custGeom>
            <a:avLst/>
            <a:gdLst/>
            <a:ahLst/>
            <a:cxnLst/>
            <a:rect l="l" t="t" r="r" b="b"/>
            <a:pathLst>
              <a:path w="1130586" h="1130586">
                <a:moveTo>
                  <a:pt x="0" y="0"/>
                </a:moveTo>
                <a:lnTo>
                  <a:pt x="1130586" y="0"/>
                </a:lnTo>
                <a:lnTo>
                  <a:pt x="1130586" y="1130586"/>
                </a:lnTo>
                <a:lnTo>
                  <a:pt x="0" y="1130586"/>
                </a:lnTo>
                <a:lnTo>
                  <a:pt x="0" y="0"/>
                </a:lnTo>
                <a:close/>
              </a:path>
            </a:pathLst>
          </a:custGeom>
          <a:blipFill>
            <a:blip r:embed="rId10"/>
            <a:stretch>
              <a:fillRect/>
            </a:stretch>
          </a:blipFill>
        </p:spPr>
      </p:sp>
      <p:sp>
        <p:nvSpPr>
          <p:cNvPr id="14" name="Freeform 14"/>
          <p:cNvSpPr/>
          <p:nvPr/>
        </p:nvSpPr>
        <p:spPr>
          <a:xfrm>
            <a:off x="4250127" y="7146925"/>
            <a:ext cx="2961246" cy="740312"/>
          </a:xfrm>
          <a:custGeom>
            <a:avLst/>
            <a:gdLst/>
            <a:ahLst/>
            <a:cxnLst/>
            <a:rect l="l" t="t" r="r" b="b"/>
            <a:pathLst>
              <a:path w="2961246" h="740312">
                <a:moveTo>
                  <a:pt x="0" y="0"/>
                </a:moveTo>
                <a:lnTo>
                  <a:pt x="2961246" y="0"/>
                </a:lnTo>
                <a:lnTo>
                  <a:pt x="2961246" y="740312"/>
                </a:lnTo>
                <a:lnTo>
                  <a:pt x="0" y="740312"/>
                </a:lnTo>
                <a:lnTo>
                  <a:pt x="0" y="0"/>
                </a:lnTo>
                <a:close/>
              </a:path>
            </a:pathLst>
          </a:custGeom>
          <a:blipFill>
            <a:blip r:embed="rId11"/>
            <a:stretch>
              <a:fillRect/>
            </a:stretch>
          </a:blipFill>
        </p:spPr>
      </p:sp>
      <p:sp>
        <p:nvSpPr>
          <p:cNvPr id="15" name="Freeform 15"/>
          <p:cNvSpPr/>
          <p:nvPr/>
        </p:nvSpPr>
        <p:spPr>
          <a:xfrm>
            <a:off x="4368076" y="7972711"/>
            <a:ext cx="2460123" cy="696767"/>
          </a:xfrm>
          <a:custGeom>
            <a:avLst/>
            <a:gdLst/>
            <a:ahLst/>
            <a:cxnLst/>
            <a:rect l="l" t="t" r="r" b="b"/>
            <a:pathLst>
              <a:path w="2460123" h="696767">
                <a:moveTo>
                  <a:pt x="0" y="0"/>
                </a:moveTo>
                <a:lnTo>
                  <a:pt x="2460123" y="0"/>
                </a:lnTo>
                <a:lnTo>
                  <a:pt x="2460123" y="696767"/>
                </a:lnTo>
                <a:lnTo>
                  <a:pt x="0" y="696767"/>
                </a:lnTo>
                <a:lnTo>
                  <a:pt x="0" y="0"/>
                </a:lnTo>
                <a:close/>
              </a:path>
            </a:pathLst>
          </a:custGeom>
          <a:blipFill>
            <a:blip r:embed="rId12"/>
            <a:stretch>
              <a:fillRect/>
            </a:stretch>
          </a:blipFill>
        </p:spPr>
      </p:sp>
      <p:sp>
        <p:nvSpPr>
          <p:cNvPr id="16" name="Freeform 16"/>
          <p:cNvSpPr/>
          <p:nvPr/>
        </p:nvSpPr>
        <p:spPr>
          <a:xfrm>
            <a:off x="7558888" y="8155328"/>
            <a:ext cx="1028301" cy="1028301"/>
          </a:xfrm>
          <a:custGeom>
            <a:avLst/>
            <a:gdLst/>
            <a:ahLst/>
            <a:cxnLst/>
            <a:rect l="l" t="t" r="r" b="b"/>
            <a:pathLst>
              <a:path w="1028301" h="1028301">
                <a:moveTo>
                  <a:pt x="0" y="0"/>
                </a:moveTo>
                <a:lnTo>
                  <a:pt x="1028301" y="0"/>
                </a:lnTo>
                <a:lnTo>
                  <a:pt x="1028301" y="1028301"/>
                </a:lnTo>
                <a:lnTo>
                  <a:pt x="0" y="1028301"/>
                </a:lnTo>
                <a:lnTo>
                  <a:pt x="0" y="0"/>
                </a:lnTo>
                <a:close/>
              </a:path>
            </a:pathLst>
          </a:custGeom>
          <a:blipFill>
            <a:blip r:embed="rId13"/>
            <a:stretch>
              <a:fillRect/>
            </a:stretch>
          </a:blipFill>
        </p:spPr>
      </p:sp>
      <p:sp>
        <p:nvSpPr>
          <p:cNvPr id="17" name="Freeform 17"/>
          <p:cNvSpPr/>
          <p:nvPr/>
        </p:nvSpPr>
        <p:spPr>
          <a:xfrm>
            <a:off x="8884491" y="7752960"/>
            <a:ext cx="1277356" cy="804734"/>
          </a:xfrm>
          <a:custGeom>
            <a:avLst/>
            <a:gdLst/>
            <a:ahLst/>
            <a:cxnLst/>
            <a:rect l="l" t="t" r="r" b="b"/>
            <a:pathLst>
              <a:path w="1277356" h="804734">
                <a:moveTo>
                  <a:pt x="0" y="0"/>
                </a:moveTo>
                <a:lnTo>
                  <a:pt x="1277356" y="0"/>
                </a:lnTo>
                <a:lnTo>
                  <a:pt x="1277356" y="804735"/>
                </a:lnTo>
                <a:lnTo>
                  <a:pt x="0" y="804735"/>
                </a:lnTo>
                <a:lnTo>
                  <a:pt x="0" y="0"/>
                </a:lnTo>
                <a:close/>
              </a:path>
            </a:pathLst>
          </a:custGeom>
          <a:blipFill>
            <a:blip r:embed="rId14"/>
            <a:stretch>
              <a:fillRect/>
            </a:stretch>
          </a:blipFill>
        </p:spPr>
      </p:sp>
      <p:sp>
        <p:nvSpPr>
          <p:cNvPr id="18" name="Freeform 18"/>
          <p:cNvSpPr/>
          <p:nvPr/>
        </p:nvSpPr>
        <p:spPr>
          <a:xfrm>
            <a:off x="4648171" y="8911001"/>
            <a:ext cx="1899932" cy="694599"/>
          </a:xfrm>
          <a:custGeom>
            <a:avLst/>
            <a:gdLst/>
            <a:ahLst/>
            <a:cxnLst/>
            <a:rect l="l" t="t" r="r" b="b"/>
            <a:pathLst>
              <a:path w="1899932" h="694599">
                <a:moveTo>
                  <a:pt x="0" y="0"/>
                </a:moveTo>
                <a:lnTo>
                  <a:pt x="1899932" y="0"/>
                </a:lnTo>
                <a:lnTo>
                  <a:pt x="1899932" y="694598"/>
                </a:lnTo>
                <a:lnTo>
                  <a:pt x="0" y="694598"/>
                </a:lnTo>
                <a:lnTo>
                  <a:pt x="0" y="0"/>
                </a:lnTo>
                <a:close/>
              </a:path>
            </a:pathLst>
          </a:custGeom>
          <a:blipFill>
            <a:blip r:embed="rId15"/>
            <a:stretch>
              <a:fillRect/>
            </a:stretch>
          </a:blipFill>
        </p:spPr>
      </p:sp>
      <p:sp>
        <p:nvSpPr>
          <p:cNvPr id="19" name="TextBox 19"/>
          <p:cNvSpPr txBox="1"/>
          <p:nvPr/>
        </p:nvSpPr>
        <p:spPr>
          <a:xfrm>
            <a:off x="1028700" y="2700004"/>
            <a:ext cx="6182673" cy="563880"/>
          </a:xfrm>
          <a:prstGeom prst="rect">
            <a:avLst/>
          </a:prstGeom>
        </p:spPr>
        <p:txBody>
          <a:bodyPr lIns="0" tIns="0" rIns="0" bIns="0" rtlCol="0" anchor="t">
            <a:spAutoFit/>
          </a:bodyPr>
          <a:lstStyle/>
          <a:p>
            <a:pPr>
              <a:lnSpc>
                <a:spcPts val="4620"/>
              </a:lnSpc>
            </a:pPr>
            <a:r>
              <a:rPr lang="en-US" sz="3300">
                <a:solidFill>
                  <a:srgbClr val="7090CA"/>
                </a:solidFill>
                <a:latin typeface="Montserrat Classic Bold"/>
              </a:rPr>
              <a:t>WHO ARE WE?</a:t>
            </a:r>
          </a:p>
        </p:txBody>
      </p:sp>
      <p:sp>
        <p:nvSpPr>
          <p:cNvPr id="20" name="TextBox 20"/>
          <p:cNvSpPr txBox="1"/>
          <p:nvPr/>
        </p:nvSpPr>
        <p:spPr>
          <a:xfrm>
            <a:off x="1053181" y="3278327"/>
            <a:ext cx="9447968" cy="2111375"/>
          </a:xfrm>
          <a:prstGeom prst="rect">
            <a:avLst/>
          </a:prstGeom>
        </p:spPr>
        <p:txBody>
          <a:bodyPr lIns="0" tIns="0" rIns="0" bIns="0" rtlCol="0" anchor="t">
            <a:spAutoFit/>
          </a:bodyPr>
          <a:lstStyle/>
          <a:p>
            <a:pPr>
              <a:lnSpc>
                <a:spcPts val="2800"/>
              </a:lnSpc>
            </a:pPr>
            <a:r>
              <a:rPr lang="en-US" sz="2000">
                <a:solidFill>
                  <a:srgbClr val="000000"/>
                </a:solidFill>
                <a:latin typeface="Arimo"/>
              </a:rPr>
              <a:t>AnuVision Technologies Inc. is a full-service audio-visual design and integration firm founded by skilled professionals with over 30 combined years of experience in providing Audio Visual and Technology services for Fortune 50 companies, Local, State, and Federal Government entities, as well as Universities and K-12 Education institutions. We strive to provide the best possible outcomes, giving our clients technology solutions that are simple, innovative, and reliable. </a:t>
            </a:r>
          </a:p>
        </p:txBody>
      </p:sp>
      <p:sp>
        <p:nvSpPr>
          <p:cNvPr id="21" name="TextBox 21"/>
          <p:cNvSpPr txBox="1"/>
          <p:nvPr/>
        </p:nvSpPr>
        <p:spPr>
          <a:xfrm>
            <a:off x="1053181" y="1110442"/>
            <a:ext cx="11206943" cy="1019097"/>
          </a:xfrm>
          <a:prstGeom prst="rect">
            <a:avLst/>
          </a:prstGeom>
        </p:spPr>
        <p:txBody>
          <a:bodyPr lIns="0" tIns="0" rIns="0" bIns="0" rtlCol="0" anchor="t">
            <a:spAutoFit/>
          </a:bodyPr>
          <a:lstStyle/>
          <a:p>
            <a:pPr>
              <a:lnSpc>
                <a:spcPts val="8404"/>
              </a:lnSpc>
            </a:pPr>
            <a:r>
              <a:rPr lang="en-US" sz="6003" spc="480">
                <a:solidFill>
                  <a:srgbClr val="7090CA"/>
                </a:solidFill>
                <a:latin typeface="League Spartan"/>
              </a:rPr>
              <a:t>COMPANY</a:t>
            </a:r>
          </a:p>
        </p:txBody>
      </p:sp>
      <p:sp>
        <p:nvSpPr>
          <p:cNvPr id="22" name="TextBox 22"/>
          <p:cNvSpPr txBox="1"/>
          <p:nvPr/>
        </p:nvSpPr>
        <p:spPr>
          <a:xfrm>
            <a:off x="2506801" y="1955788"/>
            <a:ext cx="6182673" cy="423812"/>
          </a:xfrm>
          <a:prstGeom prst="rect">
            <a:avLst/>
          </a:prstGeom>
        </p:spPr>
        <p:txBody>
          <a:bodyPr lIns="0" tIns="0" rIns="0" bIns="0" rtlCol="0" anchor="t">
            <a:spAutoFit/>
          </a:bodyPr>
          <a:lstStyle/>
          <a:p>
            <a:pPr>
              <a:lnSpc>
                <a:spcPts val="3415"/>
              </a:lnSpc>
            </a:pPr>
            <a:r>
              <a:rPr lang="en-US" sz="2439" spc="1707">
                <a:solidFill>
                  <a:srgbClr val="90D4D7"/>
                </a:solidFill>
                <a:latin typeface="Montserrat Classic"/>
              </a:rPr>
              <a:t>INFO</a:t>
            </a:r>
          </a:p>
        </p:txBody>
      </p:sp>
      <p:sp>
        <p:nvSpPr>
          <p:cNvPr id="23" name="TextBox 23"/>
          <p:cNvSpPr txBox="1"/>
          <p:nvPr/>
        </p:nvSpPr>
        <p:spPr>
          <a:xfrm>
            <a:off x="1028700" y="5833746"/>
            <a:ext cx="6182673" cy="563880"/>
          </a:xfrm>
          <a:prstGeom prst="rect">
            <a:avLst/>
          </a:prstGeom>
        </p:spPr>
        <p:txBody>
          <a:bodyPr lIns="0" tIns="0" rIns="0" bIns="0" rtlCol="0" anchor="t">
            <a:spAutoFit/>
          </a:bodyPr>
          <a:lstStyle/>
          <a:p>
            <a:pPr>
              <a:lnSpc>
                <a:spcPts val="4620"/>
              </a:lnSpc>
            </a:pPr>
            <a:r>
              <a:rPr lang="en-US" sz="3300">
                <a:solidFill>
                  <a:srgbClr val="7090CA"/>
                </a:solidFill>
                <a:latin typeface="Montserrat Classic Bold"/>
              </a:rPr>
              <a:t>COMPANY CERTIFICATIONS</a:t>
            </a:r>
          </a:p>
        </p:txBody>
      </p:sp>
      <p:sp>
        <p:nvSpPr>
          <p:cNvPr id="24" name="TextBox 24"/>
          <p:cNvSpPr txBox="1"/>
          <p:nvPr/>
        </p:nvSpPr>
        <p:spPr>
          <a:xfrm>
            <a:off x="10039720" y="9679761"/>
            <a:ext cx="6018951" cy="422275"/>
          </a:xfrm>
          <a:prstGeom prst="rect">
            <a:avLst/>
          </a:prstGeom>
        </p:spPr>
        <p:txBody>
          <a:bodyPr lIns="0" tIns="0" rIns="0" bIns="0" rtlCol="0" anchor="t">
            <a:spAutoFit/>
          </a:bodyPr>
          <a:lstStyle/>
          <a:p>
            <a:pPr>
              <a:lnSpc>
                <a:spcPts val="3499"/>
              </a:lnSpc>
            </a:pPr>
            <a:r>
              <a:rPr lang="en-US" sz="2499">
                <a:solidFill>
                  <a:srgbClr val="FFFFFF"/>
                </a:solidFill>
                <a:latin typeface="Montserrat Classic"/>
              </a:rPr>
              <a:t>Summer Vyne </a:t>
            </a:r>
          </a:p>
        </p:txBody>
      </p:sp>
      <p:sp>
        <p:nvSpPr>
          <p:cNvPr id="25" name="TextBox 25"/>
          <p:cNvSpPr txBox="1"/>
          <p:nvPr/>
        </p:nvSpPr>
        <p:spPr>
          <a:xfrm>
            <a:off x="16060646" y="9637199"/>
            <a:ext cx="1947854" cy="481330"/>
          </a:xfrm>
          <a:prstGeom prst="rect">
            <a:avLst/>
          </a:prstGeom>
        </p:spPr>
        <p:txBody>
          <a:bodyPr lIns="0" tIns="0" rIns="0" bIns="0" rtlCol="0" anchor="t">
            <a:spAutoFit/>
          </a:bodyPr>
          <a:lstStyle/>
          <a:p>
            <a:pPr algn="ctr">
              <a:lnSpc>
                <a:spcPts val="3919"/>
              </a:lnSpc>
            </a:pPr>
            <a:r>
              <a:rPr lang="en-US" sz="2799">
                <a:solidFill>
                  <a:srgbClr val="7090CA"/>
                </a:solidFill>
                <a:latin typeface="Montserrat Classic Bold"/>
              </a:rPr>
              <a:t>05 of 17</a:t>
            </a:r>
          </a:p>
        </p:txBody>
      </p:sp>
      <p:sp>
        <p:nvSpPr>
          <p:cNvPr id="26" name="TextBox 26"/>
          <p:cNvSpPr txBox="1"/>
          <p:nvPr/>
        </p:nvSpPr>
        <p:spPr>
          <a:xfrm>
            <a:off x="11303000" y="2558635"/>
            <a:ext cx="6182673" cy="563880"/>
          </a:xfrm>
          <a:prstGeom prst="rect">
            <a:avLst/>
          </a:prstGeom>
        </p:spPr>
        <p:txBody>
          <a:bodyPr lIns="0" tIns="0" rIns="0" bIns="0" rtlCol="0" anchor="t">
            <a:spAutoFit/>
          </a:bodyPr>
          <a:lstStyle/>
          <a:p>
            <a:pPr>
              <a:lnSpc>
                <a:spcPts val="4620"/>
              </a:lnSpc>
            </a:pPr>
            <a:r>
              <a:rPr lang="en-US" sz="3300">
                <a:solidFill>
                  <a:srgbClr val="7090CA"/>
                </a:solidFill>
                <a:latin typeface="Montserrat Classic Bold"/>
              </a:rPr>
              <a:t>AV     S </a:t>
            </a:r>
          </a:p>
        </p:txBody>
      </p:sp>
      <p:sp>
        <p:nvSpPr>
          <p:cNvPr id="27" name="TextBox 27"/>
          <p:cNvSpPr txBox="1"/>
          <p:nvPr/>
        </p:nvSpPr>
        <p:spPr>
          <a:xfrm>
            <a:off x="11341100" y="3169535"/>
            <a:ext cx="6403788" cy="4225925"/>
          </a:xfrm>
          <a:prstGeom prst="rect">
            <a:avLst/>
          </a:prstGeom>
        </p:spPr>
        <p:txBody>
          <a:bodyPr lIns="0" tIns="0" rIns="0" bIns="0" rtlCol="0" anchor="t">
            <a:spAutoFit/>
          </a:bodyPr>
          <a:lstStyle/>
          <a:p>
            <a:pPr>
              <a:lnSpc>
                <a:spcPts val="2800"/>
              </a:lnSpc>
            </a:pPr>
            <a:r>
              <a:rPr lang="en-US" sz="2000">
                <a:solidFill>
                  <a:srgbClr val="000000"/>
                </a:solidFill>
                <a:latin typeface="Arimo"/>
              </a:rPr>
              <a:t>I was able to create a custom program, AVT Shield, to assist clients to grow and evolve their AV technology within their organizations. AV-as-a-Service (AVaaS) is an exclusive way to pay for your audiovisual solution that bundles your equipment and support services into one low monthly subscription payment. AVaaS provides your organization with more freedom, control, and flexibility than any other payment options available; including cash purchases and traditional leasing. With AVaaS, you remain at the forefront of technology so you can stay competitive, preserve precious capital, and never worry about obsolete technology holding you back.</a:t>
            </a:r>
          </a:p>
        </p:txBody>
      </p:sp>
      <p:sp>
        <p:nvSpPr>
          <p:cNvPr id="28" name="TextBox 28"/>
          <p:cNvSpPr txBox="1"/>
          <p:nvPr/>
        </p:nvSpPr>
        <p:spPr>
          <a:xfrm>
            <a:off x="1053181" y="6407151"/>
            <a:ext cx="9447968" cy="349250"/>
          </a:xfrm>
          <a:prstGeom prst="rect">
            <a:avLst/>
          </a:prstGeom>
        </p:spPr>
        <p:txBody>
          <a:bodyPr lIns="0" tIns="0" rIns="0" bIns="0" rtlCol="0" anchor="t">
            <a:spAutoFit/>
          </a:bodyPr>
          <a:lstStyle/>
          <a:p>
            <a:pPr>
              <a:lnSpc>
                <a:spcPts val="2800"/>
              </a:lnSpc>
            </a:pPr>
            <a:r>
              <a:rPr lang="en-US" sz="2000">
                <a:solidFill>
                  <a:srgbClr val="000000"/>
                </a:solidFill>
                <a:latin typeface="Arimo"/>
              </a:rPr>
              <a:t>I believe in continuing our professional development to keep our team on top.</a:t>
            </a:r>
          </a:p>
        </p:txBody>
      </p:sp>
      <p:sp>
        <p:nvSpPr>
          <p:cNvPr id="29" name="Freeform 29"/>
          <p:cNvSpPr/>
          <p:nvPr/>
        </p:nvSpPr>
        <p:spPr>
          <a:xfrm>
            <a:off x="6014985" y="262484"/>
            <a:ext cx="3518325" cy="1933785"/>
          </a:xfrm>
          <a:custGeom>
            <a:avLst/>
            <a:gdLst/>
            <a:ahLst/>
            <a:cxnLst/>
            <a:rect l="l" t="t" r="r" b="b"/>
            <a:pathLst>
              <a:path w="3518325" h="1933785">
                <a:moveTo>
                  <a:pt x="0" y="0"/>
                </a:moveTo>
                <a:lnTo>
                  <a:pt x="3518325" y="0"/>
                </a:lnTo>
                <a:lnTo>
                  <a:pt x="3518325" y="1933785"/>
                </a:lnTo>
                <a:lnTo>
                  <a:pt x="0" y="1933785"/>
                </a:lnTo>
                <a:lnTo>
                  <a:pt x="0" y="0"/>
                </a:lnTo>
                <a:close/>
              </a:path>
            </a:pathLst>
          </a:custGeom>
          <a:blipFill>
            <a:blip r:embed="rId16"/>
            <a:stretch>
              <a:fillRect/>
            </a:stretch>
          </a:blipFill>
        </p:spPr>
      </p:sp>
      <p:sp>
        <p:nvSpPr>
          <p:cNvPr id="30" name="TextBox 30"/>
          <p:cNvSpPr txBox="1"/>
          <p:nvPr/>
        </p:nvSpPr>
        <p:spPr>
          <a:xfrm>
            <a:off x="11902341" y="2667537"/>
            <a:ext cx="1338050" cy="422275"/>
          </a:xfrm>
          <a:prstGeom prst="rect">
            <a:avLst/>
          </a:prstGeom>
        </p:spPr>
        <p:txBody>
          <a:bodyPr lIns="0" tIns="0" rIns="0" bIns="0" rtlCol="0" anchor="t">
            <a:spAutoFit/>
          </a:bodyPr>
          <a:lstStyle/>
          <a:p>
            <a:pPr>
              <a:lnSpc>
                <a:spcPts val="3499"/>
              </a:lnSpc>
            </a:pPr>
            <a:r>
              <a:rPr lang="en-US" sz="2499">
                <a:solidFill>
                  <a:srgbClr val="7090CA"/>
                </a:solidFill>
                <a:latin typeface="Montserrat Classic Bold"/>
              </a:rPr>
              <a:t>AA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l="-637" r="-637"/>
            </a:stretch>
          </a:blipFill>
        </p:spPr>
      </p:sp>
      <p:sp>
        <p:nvSpPr>
          <p:cNvPr id="3" name="Freeform 3"/>
          <p:cNvSpPr/>
          <p:nvPr/>
        </p:nvSpPr>
        <p:spPr>
          <a:xfrm>
            <a:off x="11879149" y="531413"/>
            <a:ext cx="2315393" cy="1122836"/>
          </a:xfrm>
          <a:custGeom>
            <a:avLst/>
            <a:gdLst/>
            <a:ahLst/>
            <a:cxnLst/>
            <a:rect l="l" t="t" r="r" b="b"/>
            <a:pathLst>
              <a:path w="2315393" h="1122836">
                <a:moveTo>
                  <a:pt x="0" y="0"/>
                </a:moveTo>
                <a:lnTo>
                  <a:pt x="2315393" y="0"/>
                </a:lnTo>
                <a:lnTo>
                  <a:pt x="2315393" y="1122836"/>
                </a:lnTo>
                <a:lnTo>
                  <a:pt x="0" y="1122836"/>
                </a:lnTo>
                <a:lnTo>
                  <a:pt x="0" y="0"/>
                </a:lnTo>
                <a:close/>
              </a:path>
            </a:pathLst>
          </a:custGeom>
          <a:blipFill>
            <a:blip r:embed="rId3">
              <a:extLst>
                <a:ext uri="{96DAC541-7B7A-43D3-8B79-37D633B846F1}">
                  <asvg:svgBlip xmlns:asvg="http://schemas.microsoft.com/office/drawing/2016/SVG/main" r:embed="rId4"/>
                </a:ext>
              </a:extLst>
            </a:blip>
            <a:stretch>
              <a:fillRect l="-295942" r="-55168"/>
            </a:stretch>
          </a:blipFill>
        </p:spPr>
      </p:sp>
      <p:sp>
        <p:nvSpPr>
          <p:cNvPr id="4" name="Freeform 4"/>
          <p:cNvSpPr/>
          <p:nvPr/>
        </p:nvSpPr>
        <p:spPr>
          <a:xfrm>
            <a:off x="11788662" y="4131595"/>
            <a:ext cx="2315393" cy="1122836"/>
          </a:xfrm>
          <a:custGeom>
            <a:avLst/>
            <a:gdLst/>
            <a:ahLst/>
            <a:cxnLst/>
            <a:rect l="l" t="t" r="r" b="b"/>
            <a:pathLst>
              <a:path w="2315393" h="1122836">
                <a:moveTo>
                  <a:pt x="0" y="0"/>
                </a:moveTo>
                <a:lnTo>
                  <a:pt x="2315393" y="0"/>
                </a:lnTo>
                <a:lnTo>
                  <a:pt x="2315393" y="1122836"/>
                </a:lnTo>
                <a:lnTo>
                  <a:pt x="0" y="1122836"/>
                </a:lnTo>
                <a:lnTo>
                  <a:pt x="0" y="0"/>
                </a:lnTo>
                <a:close/>
              </a:path>
            </a:pathLst>
          </a:custGeom>
          <a:blipFill>
            <a:blip r:embed="rId3">
              <a:extLst>
                <a:ext uri="{96DAC541-7B7A-43D3-8B79-37D633B846F1}">
                  <asvg:svgBlip xmlns:asvg="http://schemas.microsoft.com/office/drawing/2016/SVG/main" r:embed="rId4"/>
                </a:ext>
              </a:extLst>
            </a:blip>
            <a:stretch>
              <a:fillRect l="-295942" r="-55168"/>
            </a:stretch>
          </a:blipFill>
        </p:spPr>
      </p:sp>
      <p:sp>
        <p:nvSpPr>
          <p:cNvPr id="5" name="Freeform 5"/>
          <p:cNvSpPr/>
          <p:nvPr/>
        </p:nvSpPr>
        <p:spPr>
          <a:xfrm>
            <a:off x="11788662" y="7731777"/>
            <a:ext cx="2315393" cy="1122836"/>
          </a:xfrm>
          <a:custGeom>
            <a:avLst/>
            <a:gdLst/>
            <a:ahLst/>
            <a:cxnLst/>
            <a:rect l="l" t="t" r="r" b="b"/>
            <a:pathLst>
              <a:path w="2315393" h="1122836">
                <a:moveTo>
                  <a:pt x="0" y="0"/>
                </a:moveTo>
                <a:lnTo>
                  <a:pt x="2315393" y="0"/>
                </a:lnTo>
                <a:lnTo>
                  <a:pt x="2315393" y="1122836"/>
                </a:lnTo>
                <a:lnTo>
                  <a:pt x="0" y="1122836"/>
                </a:lnTo>
                <a:lnTo>
                  <a:pt x="0" y="0"/>
                </a:lnTo>
                <a:close/>
              </a:path>
            </a:pathLst>
          </a:custGeom>
          <a:blipFill>
            <a:blip r:embed="rId3">
              <a:extLst>
                <a:ext uri="{96DAC541-7B7A-43D3-8B79-37D633B846F1}">
                  <asvg:svgBlip xmlns:asvg="http://schemas.microsoft.com/office/drawing/2016/SVG/main" r:embed="rId4"/>
                </a:ext>
              </a:extLst>
            </a:blip>
            <a:stretch>
              <a:fillRect l="-295942" r="-55168"/>
            </a:stretch>
          </a:blipFill>
        </p:spPr>
      </p:sp>
      <p:sp>
        <p:nvSpPr>
          <p:cNvPr id="6" name="Freeform 6"/>
          <p:cNvSpPr/>
          <p:nvPr/>
        </p:nvSpPr>
        <p:spPr>
          <a:xfrm flipH="1">
            <a:off x="9473269" y="2331504"/>
            <a:ext cx="2315393" cy="1122836"/>
          </a:xfrm>
          <a:custGeom>
            <a:avLst/>
            <a:gdLst/>
            <a:ahLst/>
            <a:cxnLst/>
            <a:rect l="l" t="t" r="r" b="b"/>
            <a:pathLst>
              <a:path w="2315393" h="1122836">
                <a:moveTo>
                  <a:pt x="2315393" y="0"/>
                </a:moveTo>
                <a:lnTo>
                  <a:pt x="0" y="0"/>
                </a:lnTo>
                <a:lnTo>
                  <a:pt x="0" y="1122836"/>
                </a:lnTo>
                <a:lnTo>
                  <a:pt x="2315393" y="1122836"/>
                </a:lnTo>
                <a:lnTo>
                  <a:pt x="2315393" y="0"/>
                </a:lnTo>
                <a:close/>
              </a:path>
            </a:pathLst>
          </a:custGeom>
          <a:blipFill>
            <a:blip r:embed="rId3">
              <a:extLst>
                <a:ext uri="{96DAC541-7B7A-43D3-8B79-37D633B846F1}">
                  <asvg:svgBlip xmlns:asvg="http://schemas.microsoft.com/office/drawing/2016/SVG/main" r:embed="rId4"/>
                </a:ext>
              </a:extLst>
            </a:blip>
            <a:stretch>
              <a:fillRect l="-295942" r="-55168"/>
            </a:stretch>
          </a:blipFill>
        </p:spPr>
      </p:sp>
      <p:sp>
        <p:nvSpPr>
          <p:cNvPr id="7" name="Freeform 7"/>
          <p:cNvSpPr/>
          <p:nvPr/>
        </p:nvSpPr>
        <p:spPr>
          <a:xfrm flipH="1">
            <a:off x="9473269" y="5931686"/>
            <a:ext cx="2315393" cy="1122836"/>
          </a:xfrm>
          <a:custGeom>
            <a:avLst/>
            <a:gdLst/>
            <a:ahLst/>
            <a:cxnLst/>
            <a:rect l="l" t="t" r="r" b="b"/>
            <a:pathLst>
              <a:path w="2315393" h="1122836">
                <a:moveTo>
                  <a:pt x="2315393" y="0"/>
                </a:moveTo>
                <a:lnTo>
                  <a:pt x="0" y="0"/>
                </a:lnTo>
                <a:lnTo>
                  <a:pt x="0" y="1122836"/>
                </a:lnTo>
                <a:lnTo>
                  <a:pt x="2315393" y="1122836"/>
                </a:lnTo>
                <a:lnTo>
                  <a:pt x="2315393" y="0"/>
                </a:lnTo>
                <a:close/>
              </a:path>
            </a:pathLst>
          </a:custGeom>
          <a:blipFill>
            <a:blip r:embed="rId3">
              <a:extLst>
                <a:ext uri="{96DAC541-7B7A-43D3-8B79-37D633B846F1}">
                  <asvg:svgBlip xmlns:asvg="http://schemas.microsoft.com/office/drawing/2016/SVG/main" r:embed="rId4"/>
                </a:ext>
              </a:extLst>
            </a:blip>
            <a:stretch>
              <a:fillRect l="-295942" r="-55168"/>
            </a:stretch>
          </a:blipFill>
        </p:spPr>
      </p:sp>
      <p:sp>
        <p:nvSpPr>
          <p:cNvPr id="8" name="AutoShape 8"/>
          <p:cNvSpPr/>
          <p:nvPr/>
        </p:nvSpPr>
        <p:spPr>
          <a:xfrm flipV="1">
            <a:off x="11833905" y="-325725"/>
            <a:ext cx="0" cy="10762654"/>
          </a:xfrm>
          <a:prstGeom prst="line">
            <a:avLst/>
          </a:prstGeom>
          <a:ln w="133350" cap="flat">
            <a:solidFill>
              <a:srgbClr val="02084B"/>
            </a:solidFill>
            <a:prstDash val="solid"/>
            <a:headEnd type="none" w="sm" len="sm"/>
            <a:tailEnd type="none" w="sm" len="sm"/>
          </a:ln>
        </p:spPr>
      </p:sp>
      <p:sp>
        <p:nvSpPr>
          <p:cNvPr id="9" name="Freeform 9"/>
          <p:cNvSpPr/>
          <p:nvPr/>
        </p:nvSpPr>
        <p:spPr>
          <a:xfrm>
            <a:off x="-748434" y="-249525"/>
            <a:ext cx="6487833" cy="10536525"/>
          </a:xfrm>
          <a:custGeom>
            <a:avLst/>
            <a:gdLst/>
            <a:ahLst/>
            <a:cxnLst/>
            <a:rect l="l" t="t" r="r" b="b"/>
            <a:pathLst>
              <a:path w="6487833" h="10536525">
                <a:moveTo>
                  <a:pt x="0" y="0"/>
                </a:moveTo>
                <a:lnTo>
                  <a:pt x="6487833" y="0"/>
                </a:lnTo>
                <a:lnTo>
                  <a:pt x="6487833" y="10536525"/>
                </a:lnTo>
                <a:lnTo>
                  <a:pt x="0" y="10536525"/>
                </a:lnTo>
                <a:lnTo>
                  <a:pt x="0" y="0"/>
                </a:lnTo>
                <a:close/>
              </a:path>
            </a:pathLst>
          </a:custGeom>
          <a:blipFill>
            <a:blip r:embed="rId5">
              <a:alphaModFix amt="90000"/>
              <a:extLst>
                <a:ext uri="{96DAC541-7B7A-43D3-8B79-37D633B846F1}">
                  <asvg:svgBlip xmlns:asvg="http://schemas.microsoft.com/office/drawing/2016/SVG/main" r:embed="rId6"/>
                </a:ext>
              </a:extLst>
            </a:blip>
            <a:stretch>
              <a:fillRect l="-16937" r="-45467"/>
            </a:stretch>
          </a:blipFill>
        </p:spPr>
      </p:sp>
      <p:grpSp>
        <p:nvGrpSpPr>
          <p:cNvPr id="10" name="Group 10"/>
          <p:cNvGrpSpPr/>
          <p:nvPr/>
        </p:nvGrpSpPr>
        <p:grpSpPr>
          <a:xfrm>
            <a:off x="6228565" y="214428"/>
            <a:ext cx="5114858" cy="1917758"/>
            <a:chOff x="0" y="0"/>
            <a:chExt cx="5874831" cy="2202701"/>
          </a:xfrm>
        </p:grpSpPr>
        <p:sp>
          <p:nvSpPr>
            <p:cNvPr id="11" name="Freeform 11"/>
            <p:cNvSpPr/>
            <p:nvPr/>
          </p:nvSpPr>
          <p:spPr>
            <a:xfrm>
              <a:off x="0" y="0"/>
              <a:ext cx="5874831" cy="2202701"/>
            </a:xfrm>
            <a:custGeom>
              <a:avLst/>
              <a:gdLst/>
              <a:ahLst/>
              <a:cxnLst/>
              <a:rect l="l" t="t" r="r" b="b"/>
              <a:pathLst>
                <a:path w="5874831" h="2202701">
                  <a:moveTo>
                    <a:pt x="0" y="0"/>
                  </a:moveTo>
                  <a:lnTo>
                    <a:pt x="0" y="2202701"/>
                  </a:lnTo>
                  <a:lnTo>
                    <a:pt x="5874831" y="2202701"/>
                  </a:lnTo>
                  <a:lnTo>
                    <a:pt x="5874831" y="0"/>
                  </a:lnTo>
                  <a:lnTo>
                    <a:pt x="0" y="0"/>
                  </a:lnTo>
                  <a:close/>
                  <a:moveTo>
                    <a:pt x="5813870" y="2141741"/>
                  </a:moveTo>
                  <a:lnTo>
                    <a:pt x="59690" y="2141741"/>
                  </a:lnTo>
                  <a:lnTo>
                    <a:pt x="59690" y="59690"/>
                  </a:lnTo>
                  <a:lnTo>
                    <a:pt x="5813870" y="59690"/>
                  </a:lnTo>
                  <a:lnTo>
                    <a:pt x="5813870" y="2141741"/>
                  </a:lnTo>
                  <a:close/>
                </a:path>
              </a:pathLst>
            </a:custGeom>
            <a:solidFill>
              <a:srgbClr val="02084B"/>
            </a:solidFill>
          </p:spPr>
        </p:sp>
      </p:grpSp>
      <p:grpSp>
        <p:nvGrpSpPr>
          <p:cNvPr id="12" name="Group 12"/>
          <p:cNvGrpSpPr/>
          <p:nvPr/>
        </p:nvGrpSpPr>
        <p:grpSpPr>
          <a:xfrm>
            <a:off x="12319792" y="1934043"/>
            <a:ext cx="5114858" cy="1917758"/>
            <a:chOff x="0" y="0"/>
            <a:chExt cx="5874831" cy="2202701"/>
          </a:xfrm>
        </p:grpSpPr>
        <p:sp>
          <p:nvSpPr>
            <p:cNvPr id="13" name="Freeform 13"/>
            <p:cNvSpPr/>
            <p:nvPr/>
          </p:nvSpPr>
          <p:spPr>
            <a:xfrm>
              <a:off x="0" y="0"/>
              <a:ext cx="5874831" cy="2202701"/>
            </a:xfrm>
            <a:custGeom>
              <a:avLst/>
              <a:gdLst/>
              <a:ahLst/>
              <a:cxnLst/>
              <a:rect l="l" t="t" r="r" b="b"/>
              <a:pathLst>
                <a:path w="5874831" h="2202701">
                  <a:moveTo>
                    <a:pt x="0" y="0"/>
                  </a:moveTo>
                  <a:lnTo>
                    <a:pt x="0" y="2202701"/>
                  </a:lnTo>
                  <a:lnTo>
                    <a:pt x="5874831" y="2202701"/>
                  </a:lnTo>
                  <a:lnTo>
                    <a:pt x="5874831" y="0"/>
                  </a:lnTo>
                  <a:lnTo>
                    <a:pt x="0" y="0"/>
                  </a:lnTo>
                  <a:close/>
                  <a:moveTo>
                    <a:pt x="5813870" y="2141741"/>
                  </a:moveTo>
                  <a:lnTo>
                    <a:pt x="59690" y="2141741"/>
                  </a:lnTo>
                  <a:lnTo>
                    <a:pt x="59690" y="59690"/>
                  </a:lnTo>
                  <a:lnTo>
                    <a:pt x="5813870" y="59690"/>
                  </a:lnTo>
                  <a:lnTo>
                    <a:pt x="5813870" y="2141741"/>
                  </a:lnTo>
                  <a:close/>
                </a:path>
              </a:pathLst>
            </a:custGeom>
            <a:solidFill>
              <a:srgbClr val="02084B"/>
            </a:solidFill>
          </p:spPr>
        </p:sp>
      </p:grpSp>
      <p:grpSp>
        <p:nvGrpSpPr>
          <p:cNvPr id="14" name="Group 14"/>
          <p:cNvGrpSpPr/>
          <p:nvPr/>
        </p:nvGrpSpPr>
        <p:grpSpPr>
          <a:xfrm>
            <a:off x="6228565" y="3858896"/>
            <a:ext cx="5114858" cy="1917758"/>
            <a:chOff x="0" y="0"/>
            <a:chExt cx="5874831" cy="2202701"/>
          </a:xfrm>
        </p:grpSpPr>
        <p:sp>
          <p:nvSpPr>
            <p:cNvPr id="15" name="Freeform 15"/>
            <p:cNvSpPr/>
            <p:nvPr/>
          </p:nvSpPr>
          <p:spPr>
            <a:xfrm>
              <a:off x="0" y="0"/>
              <a:ext cx="5874831" cy="2202701"/>
            </a:xfrm>
            <a:custGeom>
              <a:avLst/>
              <a:gdLst/>
              <a:ahLst/>
              <a:cxnLst/>
              <a:rect l="l" t="t" r="r" b="b"/>
              <a:pathLst>
                <a:path w="5874831" h="2202701">
                  <a:moveTo>
                    <a:pt x="0" y="0"/>
                  </a:moveTo>
                  <a:lnTo>
                    <a:pt x="0" y="2202701"/>
                  </a:lnTo>
                  <a:lnTo>
                    <a:pt x="5874831" y="2202701"/>
                  </a:lnTo>
                  <a:lnTo>
                    <a:pt x="5874831" y="0"/>
                  </a:lnTo>
                  <a:lnTo>
                    <a:pt x="0" y="0"/>
                  </a:lnTo>
                  <a:close/>
                  <a:moveTo>
                    <a:pt x="5813870" y="2141741"/>
                  </a:moveTo>
                  <a:lnTo>
                    <a:pt x="59690" y="2141741"/>
                  </a:lnTo>
                  <a:lnTo>
                    <a:pt x="59690" y="59690"/>
                  </a:lnTo>
                  <a:lnTo>
                    <a:pt x="5813870" y="59690"/>
                  </a:lnTo>
                  <a:lnTo>
                    <a:pt x="5813870" y="2141741"/>
                  </a:lnTo>
                  <a:close/>
                </a:path>
              </a:pathLst>
            </a:custGeom>
            <a:solidFill>
              <a:srgbClr val="02084B"/>
            </a:solidFill>
          </p:spPr>
        </p:sp>
      </p:grpSp>
      <p:grpSp>
        <p:nvGrpSpPr>
          <p:cNvPr id="16" name="Group 16"/>
          <p:cNvGrpSpPr/>
          <p:nvPr/>
        </p:nvGrpSpPr>
        <p:grpSpPr>
          <a:xfrm>
            <a:off x="12319792" y="5534225"/>
            <a:ext cx="5114858" cy="1917758"/>
            <a:chOff x="0" y="0"/>
            <a:chExt cx="5874831" cy="2202701"/>
          </a:xfrm>
        </p:grpSpPr>
        <p:sp>
          <p:nvSpPr>
            <p:cNvPr id="17" name="Freeform 17"/>
            <p:cNvSpPr/>
            <p:nvPr/>
          </p:nvSpPr>
          <p:spPr>
            <a:xfrm>
              <a:off x="0" y="0"/>
              <a:ext cx="5874831" cy="2202701"/>
            </a:xfrm>
            <a:custGeom>
              <a:avLst/>
              <a:gdLst/>
              <a:ahLst/>
              <a:cxnLst/>
              <a:rect l="l" t="t" r="r" b="b"/>
              <a:pathLst>
                <a:path w="5874831" h="2202701">
                  <a:moveTo>
                    <a:pt x="0" y="0"/>
                  </a:moveTo>
                  <a:lnTo>
                    <a:pt x="0" y="2202701"/>
                  </a:lnTo>
                  <a:lnTo>
                    <a:pt x="5874831" y="2202701"/>
                  </a:lnTo>
                  <a:lnTo>
                    <a:pt x="5874831" y="0"/>
                  </a:lnTo>
                  <a:lnTo>
                    <a:pt x="0" y="0"/>
                  </a:lnTo>
                  <a:close/>
                  <a:moveTo>
                    <a:pt x="5813870" y="2141741"/>
                  </a:moveTo>
                  <a:lnTo>
                    <a:pt x="59690" y="2141741"/>
                  </a:lnTo>
                  <a:lnTo>
                    <a:pt x="59690" y="59690"/>
                  </a:lnTo>
                  <a:lnTo>
                    <a:pt x="5813870" y="59690"/>
                  </a:lnTo>
                  <a:lnTo>
                    <a:pt x="5813870" y="2141741"/>
                  </a:lnTo>
                  <a:close/>
                </a:path>
              </a:pathLst>
            </a:custGeom>
            <a:solidFill>
              <a:srgbClr val="02084B"/>
            </a:solidFill>
          </p:spPr>
        </p:sp>
      </p:grpSp>
      <p:grpSp>
        <p:nvGrpSpPr>
          <p:cNvPr id="18" name="Group 18"/>
          <p:cNvGrpSpPr/>
          <p:nvPr/>
        </p:nvGrpSpPr>
        <p:grpSpPr>
          <a:xfrm>
            <a:off x="6228565" y="7451983"/>
            <a:ext cx="5114858" cy="1917758"/>
            <a:chOff x="0" y="0"/>
            <a:chExt cx="5874831" cy="2202701"/>
          </a:xfrm>
        </p:grpSpPr>
        <p:sp>
          <p:nvSpPr>
            <p:cNvPr id="19" name="Freeform 19"/>
            <p:cNvSpPr/>
            <p:nvPr/>
          </p:nvSpPr>
          <p:spPr>
            <a:xfrm>
              <a:off x="0" y="0"/>
              <a:ext cx="5874831" cy="2202701"/>
            </a:xfrm>
            <a:custGeom>
              <a:avLst/>
              <a:gdLst/>
              <a:ahLst/>
              <a:cxnLst/>
              <a:rect l="l" t="t" r="r" b="b"/>
              <a:pathLst>
                <a:path w="5874831" h="2202701">
                  <a:moveTo>
                    <a:pt x="0" y="0"/>
                  </a:moveTo>
                  <a:lnTo>
                    <a:pt x="0" y="2202701"/>
                  </a:lnTo>
                  <a:lnTo>
                    <a:pt x="5874831" y="2202701"/>
                  </a:lnTo>
                  <a:lnTo>
                    <a:pt x="5874831" y="0"/>
                  </a:lnTo>
                  <a:lnTo>
                    <a:pt x="0" y="0"/>
                  </a:lnTo>
                  <a:close/>
                  <a:moveTo>
                    <a:pt x="5813870" y="2141741"/>
                  </a:moveTo>
                  <a:lnTo>
                    <a:pt x="59690" y="2141741"/>
                  </a:lnTo>
                  <a:lnTo>
                    <a:pt x="59690" y="59690"/>
                  </a:lnTo>
                  <a:lnTo>
                    <a:pt x="5813870" y="59690"/>
                  </a:lnTo>
                  <a:lnTo>
                    <a:pt x="5813870" y="2141741"/>
                  </a:lnTo>
                  <a:close/>
                </a:path>
              </a:pathLst>
            </a:custGeom>
            <a:solidFill>
              <a:srgbClr val="02084B"/>
            </a:solidFill>
          </p:spPr>
        </p:sp>
      </p:grpSp>
      <p:sp>
        <p:nvSpPr>
          <p:cNvPr id="20" name="TextBox 20"/>
          <p:cNvSpPr txBox="1"/>
          <p:nvPr/>
        </p:nvSpPr>
        <p:spPr>
          <a:xfrm>
            <a:off x="6387975" y="279718"/>
            <a:ext cx="3522795" cy="517525"/>
          </a:xfrm>
          <a:prstGeom prst="rect">
            <a:avLst/>
          </a:prstGeom>
        </p:spPr>
        <p:txBody>
          <a:bodyPr lIns="0" tIns="0" rIns="0" bIns="0" rtlCol="0" anchor="t">
            <a:spAutoFit/>
          </a:bodyPr>
          <a:lstStyle/>
          <a:p>
            <a:pPr>
              <a:lnSpc>
                <a:spcPts val="3724"/>
              </a:lnSpc>
            </a:pPr>
            <a:r>
              <a:rPr lang="en-US" sz="2499" spc="474">
                <a:solidFill>
                  <a:srgbClr val="02084B"/>
                </a:solidFill>
                <a:latin typeface="Cooper Hewitt"/>
              </a:rPr>
              <a:t>FINANCIAL IT</a:t>
            </a:r>
          </a:p>
        </p:txBody>
      </p:sp>
      <p:sp>
        <p:nvSpPr>
          <p:cNvPr id="21" name="TextBox 21"/>
          <p:cNvSpPr txBox="1"/>
          <p:nvPr/>
        </p:nvSpPr>
        <p:spPr>
          <a:xfrm>
            <a:off x="12319792" y="762631"/>
            <a:ext cx="1535495" cy="517525"/>
          </a:xfrm>
          <a:prstGeom prst="rect">
            <a:avLst/>
          </a:prstGeom>
        </p:spPr>
        <p:txBody>
          <a:bodyPr lIns="0" tIns="0" rIns="0" bIns="0" rtlCol="0" anchor="t">
            <a:spAutoFit/>
          </a:bodyPr>
          <a:lstStyle/>
          <a:p>
            <a:pPr>
              <a:lnSpc>
                <a:spcPts val="3724"/>
              </a:lnSpc>
            </a:pPr>
            <a:r>
              <a:rPr lang="en-US" sz="2499" spc="474">
                <a:solidFill>
                  <a:srgbClr val="F8F3ED"/>
                </a:solidFill>
                <a:latin typeface="Cooper Hewitt Bold"/>
              </a:rPr>
              <a:t>1992</a:t>
            </a:r>
          </a:p>
        </p:txBody>
      </p:sp>
      <p:sp>
        <p:nvSpPr>
          <p:cNvPr id="22" name="TextBox 22"/>
          <p:cNvSpPr txBox="1"/>
          <p:nvPr/>
        </p:nvSpPr>
        <p:spPr>
          <a:xfrm>
            <a:off x="10231735" y="2562722"/>
            <a:ext cx="1535495" cy="517525"/>
          </a:xfrm>
          <a:prstGeom prst="rect">
            <a:avLst/>
          </a:prstGeom>
        </p:spPr>
        <p:txBody>
          <a:bodyPr lIns="0" tIns="0" rIns="0" bIns="0" rtlCol="0" anchor="t">
            <a:spAutoFit/>
          </a:bodyPr>
          <a:lstStyle/>
          <a:p>
            <a:pPr>
              <a:lnSpc>
                <a:spcPts val="3724"/>
              </a:lnSpc>
            </a:pPr>
            <a:r>
              <a:rPr lang="en-US" sz="2499" spc="474">
                <a:solidFill>
                  <a:srgbClr val="F8F3ED"/>
                </a:solidFill>
                <a:latin typeface="Cooper Hewitt Bold"/>
              </a:rPr>
              <a:t>1997</a:t>
            </a:r>
          </a:p>
        </p:txBody>
      </p:sp>
      <p:sp>
        <p:nvSpPr>
          <p:cNvPr id="23" name="TextBox 23"/>
          <p:cNvSpPr txBox="1"/>
          <p:nvPr/>
        </p:nvSpPr>
        <p:spPr>
          <a:xfrm>
            <a:off x="10231735" y="6162904"/>
            <a:ext cx="1535495" cy="517525"/>
          </a:xfrm>
          <a:prstGeom prst="rect">
            <a:avLst/>
          </a:prstGeom>
        </p:spPr>
        <p:txBody>
          <a:bodyPr lIns="0" tIns="0" rIns="0" bIns="0" rtlCol="0" anchor="t">
            <a:spAutoFit/>
          </a:bodyPr>
          <a:lstStyle/>
          <a:p>
            <a:pPr>
              <a:lnSpc>
                <a:spcPts val="3724"/>
              </a:lnSpc>
            </a:pPr>
            <a:r>
              <a:rPr lang="en-US" sz="2499" spc="474">
                <a:solidFill>
                  <a:srgbClr val="F8F3ED"/>
                </a:solidFill>
                <a:latin typeface="Cooper Hewitt Bold"/>
              </a:rPr>
              <a:t>2012</a:t>
            </a:r>
          </a:p>
        </p:txBody>
      </p:sp>
      <p:sp>
        <p:nvSpPr>
          <p:cNvPr id="24" name="TextBox 24"/>
          <p:cNvSpPr txBox="1"/>
          <p:nvPr/>
        </p:nvSpPr>
        <p:spPr>
          <a:xfrm>
            <a:off x="12319792" y="4362813"/>
            <a:ext cx="1535495" cy="517525"/>
          </a:xfrm>
          <a:prstGeom prst="rect">
            <a:avLst/>
          </a:prstGeom>
        </p:spPr>
        <p:txBody>
          <a:bodyPr lIns="0" tIns="0" rIns="0" bIns="0" rtlCol="0" anchor="t">
            <a:spAutoFit/>
          </a:bodyPr>
          <a:lstStyle/>
          <a:p>
            <a:pPr>
              <a:lnSpc>
                <a:spcPts val="3724"/>
              </a:lnSpc>
            </a:pPr>
            <a:r>
              <a:rPr lang="en-US" sz="2499" spc="474">
                <a:solidFill>
                  <a:srgbClr val="F8F3ED"/>
                </a:solidFill>
                <a:latin typeface="Cooper Hewitt Bold"/>
              </a:rPr>
              <a:t>2001</a:t>
            </a:r>
          </a:p>
        </p:txBody>
      </p:sp>
      <p:sp>
        <p:nvSpPr>
          <p:cNvPr id="25" name="TextBox 25"/>
          <p:cNvSpPr txBox="1"/>
          <p:nvPr/>
        </p:nvSpPr>
        <p:spPr>
          <a:xfrm>
            <a:off x="12319792" y="7962995"/>
            <a:ext cx="1535495" cy="517525"/>
          </a:xfrm>
          <a:prstGeom prst="rect">
            <a:avLst/>
          </a:prstGeom>
        </p:spPr>
        <p:txBody>
          <a:bodyPr lIns="0" tIns="0" rIns="0" bIns="0" rtlCol="0" anchor="t">
            <a:spAutoFit/>
          </a:bodyPr>
          <a:lstStyle/>
          <a:p>
            <a:pPr>
              <a:lnSpc>
                <a:spcPts val="3724"/>
              </a:lnSpc>
            </a:pPr>
            <a:r>
              <a:rPr lang="en-US" sz="2499" spc="474">
                <a:solidFill>
                  <a:srgbClr val="F8F3ED"/>
                </a:solidFill>
                <a:latin typeface="Cooper Hewitt Bold"/>
              </a:rPr>
              <a:t>2020</a:t>
            </a:r>
          </a:p>
        </p:txBody>
      </p:sp>
      <p:sp>
        <p:nvSpPr>
          <p:cNvPr id="26" name="TextBox 26"/>
          <p:cNvSpPr txBox="1"/>
          <p:nvPr/>
        </p:nvSpPr>
        <p:spPr>
          <a:xfrm>
            <a:off x="6387975" y="3898950"/>
            <a:ext cx="3522795" cy="517525"/>
          </a:xfrm>
          <a:prstGeom prst="rect">
            <a:avLst/>
          </a:prstGeom>
        </p:spPr>
        <p:txBody>
          <a:bodyPr lIns="0" tIns="0" rIns="0" bIns="0" rtlCol="0" anchor="t">
            <a:spAutoFit/>
          </a:bodyPr>
          <a:lstStyle/>
          <a:p>
            <a:pPr>
              <a:lnSpc>
                <a:spcPts val="3724"/>
              </a:lnSpc>
            </a:pPr>
            <a:r>
              <a:rPr lang="en-US" sz="2499" spc="474">
                <a:solidFill>
                  <a:srgbClr val="02084B"/>
                </a:solidFill>
                <a:latin typeface="Cooper Hewitt"/>
              </a:rPr>
              <a:t>AUDIO VISUAL IT</a:t>
            </a:r>
          </a:p>
        </p:txBody>
      </p:sp>
      <p:sp>
        <p:nvSpPr>
          <p:cNvPr id="27" name="TextBox 27"/>
          <p:cNvSpPr txBox="1"/>
          <p:nvPr/>
        </p:nvSpPr>
        <p:spPr>
          <a:xfrm>
            <a:off x="6387975" y="7486346"/>
            <a:ext cx="3522795" cy="517525"/>
          </a:xfrm>
          <a:prstGeom prst="rect">
            <a:avLst/>
          </a:prstGeom>
        </p:spPr>
        <p:txBody>
          <a:bodyPr lIns="0" tIns="0" rIns="0" bIns="0" rtlCol="0" anchor="t">
            <a:spAutoFit/>
          </a:bodyPr>
          <a:lstStyle/>
          <a:p>
            <a:pPr>
              <a:lnSpc>
                <a:spcPts val="3724"/>
              </a:lnSpc>
            </a:pPr>
            <a:r>
              <a:rPr lang="en-US" sz="2499" spc="474">
                <a:solidFill>
                  <a:srgbClr val="02084B"/>
                </a:solidFill>
                <a:latin typeface="Cooper Hewitt"/>
              </a:rPr>
              <a:t>ANUVISION TECH</a:t>
            </a:r>
          </a:p>
        </p:txBody>
      </p:sp>
      <p:sp>
        <p:nvSpPr>
          <p:cNvPr id="28" name="TextBox 28"/>
          <p:cNvSpPr txBox="1"/>
          <p:nvPr/>
        </p:nvSpPr>
        <p:spPr>
          <a:xfrm>
            <a:off x="12457467" y="1968406"/>
            <a:ext cx="3522795" cy="517525"/>
          </a:xfrm>
          <a:prstGeom prst="rect">
            <a:avLst/>
          </a:prstGeom>
        </p:spPr>
        <p:txBody>
          <a:bodyPr lIns="0" tIns="0" rIns="0" bIns="0" rtlCol="0" anchor="t">
            <a:spAutoFit/>
          </a:bodyPr>
          <a:lstStyle/>
          <a:p>
            <a:pPr>
              <a:lnSpc>
                <a:spcPts val="3724"/>
              </a:lnSpc>
            </a:pPr>
            <a:r>
              <a:rPr lang="en-US" sz="2499" spc="474">
                <a:solidFill>
                  <a:srgbClr val="02084B"/>
                </a:solidFill>
                <a:latin typeface="Cooper Hewitt"/>
              </a:rPr>
              <a:t>EDUCATION IT</a:t>
            </a:r>
          </a:p>
        </p:txBody>
      </p:sp>
      <p:sp>
        <p:nvSpPr>
          <p:cNvPr id="29" name="TextBox 29"/>
          <p:cNvSpPr txBox="1"/>
          <p:nvPr/>
        </p:nvSpPr>
        <p:spPr>
          <a:xfrm>
            <a:off x="6347229" y="4398746"/>
            <a:ext cx="4867551" cy="1274444"/>
          </a:xfrm>
          <a:prstGeom prst="rect">
            <a:avLst/>
          </a:prstGeom>
        </p:spPr>
        <p:txBody>
          <a:bodyPr lIns="0" tIns="0" rIns="0" bIns="0" rtlCol="0" anchor="t">
            <a:spAutoFit/>
          </a:bodyPr>
          <a:lstStyle/>
          <a:p>
            <a:pPr marL="0" lvl="0" indent="0" algn="just">
              <a:lnSpc>
                <a:spcPts val="1680"/>
              </a:lnSpc>
              <a:spcBef>
                <a:spcPct val="0"/>
              </a:spcBef>
            </a:pPr>
            <a:r>
              <a:rPr lang="en-US" sz="1200" u="none" strike="noStrike" spc="60">
                <a:solidFill>
                  <a:srgbClr val="02084B"/>
                </a:solidFill>
                <a:latin typeface="Cooper Hewitt"/>
              </a:rPr>
              <a:t>Transitioning to a career in AV, my leadership philosophy shifted towards optimizing technical excellence and delivering immersive experiences. I embraced a role where creativity and technical precision converged, emphasizing the importance of harnessing innovation, fostering collaboration, and ensuring seamless execution to elevate impact of AV solutions in diverse settings.</a:t>
            </a:r>
          </a:p>
        </p:txBody>
      </p:sp>
      <p:sp>
        <p:nvSpPr>
          <p:cNvPr id="30" name="TextBox 30"/>
          <p:cNvSpPr txBox="1"/>
          <p:nvPr/>
        </p:nvSpPr>
        <p:spPr>
          <a:xfrm>
            <a:off x="6368331" y="7983856"/>
            <a:ext cx="4835326" cy="1274444"/>
          </a:xfrm>
          <a:prstGeom prst="rect">
            <a:avLst/>
          </a:prstGeom>
        </p:spPr>
        <p:txBody>
          <a:bodyPr lIns="0" tIns="0" rIns="0" bIns="0" rtlCol="0" anchor="t">
            <a:spAutoFit/>
          </a:bodyPr>
          <a:lstStyle/>
          <a:p>
            <a:pPr marL="0" lvl="0" indent="0" algn="just">
              <a:lnSpc>
                <a:spcPts val="1680"/>
              </a:lnSpc>
              <a:spcBef>
                <a:spcPct val="0"/>
              </a:spcBef>
            </a:pPr>
            <a:r>
              <a:rPr lang="en-US" sz="1200" u="none" strike="noStrike" spc="60">
                <a:solidFill>
                  <a:srgbClr val="02084B"/>
                </a:solidFill>
                <a:latin typeface="Cooper Hewitt"/>
              </a:rPr>
              <a:t>My leadership philosophy centers on providing unparalleled customer experiences through cutting-edge technology and exceptional service. I am committed to cultivating a culture of innovation and client-centricity, where adaptability, creativity, and attention to detail drive the success of our business and exceed the expectations of our clients.</a:t>
            </a:r>
          </a:p>
        </p:txBody>
      </p:sp>
      <p:sp>
        <p:nvSpPr>
          <p:cNvPr id="31" name="TextBox 31"/>
          <p:cNvSpPr txBox="1"/>
          <p:nvPr/>
        </p:nvSpPr>
        <p:spPr>
          <a:xfrm>
            <a:off x="12457467" y="2552351"/>
            <a:ext cx="4820883" cy="1064894"/>
          </a:xfrm>
          <a:prstGeom prst="rect">
            <a:avLst/>
          </a:prstGeom>
        </p:spPr>
        <p:txBody>
          <a:bodyPr lIns="0" tIns="0" rIns="0" bIns="0" rtlCol="0" anchor="t">
            <a:spAutoFit/>
          </a:bodyPr>
          <a:lstStyle/>
          <a:p>
            <a:pPr marL="0" lvl="0" indent="0" algn="just">
              <a:lnSpc>
                <a:spcPts val="1680"/>
              </a:lnSpc>
              <a:spcBef>
                <a:spcPct val="0"/>
              </a:spcBef>
            </a:pPr>
            <a:r>
              <a:rPr lang="en-US" sz="1200" u="none" strike="noStrike" spc="60">
                <a:solidFill>
                  <a:srgbClr val="02084B"/>
                </a:solidFill>
                <a:latin typeface="Cooper Hewitt"/>
              </a:rPr>
              <a:t>Transitioning to a smaller, specialized team dedicated to supporting the education system, my leadership focus evolved to enhance the skills and capabilities of our workforce as well as the customers we serviced. Spearheaded the development of training programs and support solutions.</a:t>
            </a:r>
          </a:p>
        </p:txBody>
      </p:sp>
      <p:sp>
        <p:nvSpPr>
          <p:cNvPr id="32" name="TextBox 32"/>
          <p:cNvSpPr txBox="1"/>
          <p:nvPr/>
        </p:nvSpPr>
        <p:spPr>
          <a:xfrm>
            <a:off x="12466780" y="6082236"/>
            <a:ext cx="4820883" cy="1274444"/>
          </a:xfrm>
          <a:prstGeom prst="rect">
            <a:avLst/>
          </a:prstGeom>
        </p:spPr>
        <p:txBody>
          <a:bodyPr lIns="0" tIns="0" rIns="0" bIns="0" rtlCol="0" anchor="t">
            <a:spAutoFit/>
          </a:bodyPr>
          <a:lstStyle/>
          <a:p>
            <a:pPr marL="0" lvl="0" indent="0" algn="just">
              <a:lnSpc>
                <a:spcPts val="1680"/>
              </a:lnSpc>
              <a:spcBef>
                <a:spcPct val="0"/>
              </a:spcBef>
            </a:pPr>
            <a:r>
              <a:rPr lang="en-US" sz="1200" u="none" strike="noStrike" spc="60">
                <a:solidFill>
                  <a:srgbClr val="02084B"/>
                </a:solidFill>
                <a:latin typeface="Cooper Hewitt"/>
              </a:rPr>
              <a:t>Faced with failure, I led with a steadfast commitment to the well-being of all employees, ensuring their job security and livelihoods. My leadership approach prioritized transparency, open communication, and strategic decision-making, ultimately safeguarding the team's future and fostering a culture of resilience and collective determination.</a:t>
            </a:r>
          </a:p>
        </p:txBody>
      </p:sp>
      <p:sp>
        <p:nvSpPr>
          <p:cNvPr id="33" name="TextBox 33"/>
          <p:cNvSpPr txBox="1"/>
          <p:nvPr/>
        </p:nvSpPr>
        <p:spPr>
          <a:xfrm>
            <a:off x="524801" y="1476643"/>
            <a:ext cx="4667383" cy="911733"/>
          </a:xfrm>
          <a:prstGeom prst="rect">
            <a:avLst/>
          </a:prstGeom>
        </p:spPr>
        <p:txBody>
          <a:bodyPr lIns="0" tIns="0" rIns="0" bIns="0" rtlCol="0" anchor="t">
            <a:spAutoFit/>
          </a:bodyPr>
          <a:lstStyle/>
          <a:p>
            <a:pPr>
              <a:lnSpc>
                <a:spcPts val="7056"/>
              </a:lnSpc>
            </a:pPr>
            <a:r>
              <a:rPr lang="en-US" sz="6300">
                <a:solidFill>
                  <a:srgbClr val="FFFFFF"/>
                </a:solidFill>
                <a:latin typeface="League Spartan"/>
              </a:rPr>
              <a:t>Philosophy</a:t>
            </a:r>
          </a:p>
        </p:txBody>
      </p:sp>
      <p:sp>
        <p:nvSpPr>
          <p:cNvPr id="34" name="TextBox 34"/>
          <p:cNvSpPr txBox="1"/>
          <p:nvPr/>
        </p:nvSpPr>
        <p:spPr>
          <a:xfrm>
            <a:off x="524801" y="498583"/>
            <a:ext cx="4667383" cy="911733"/>
          </a:xfrm>
          <a:prstGeom prst="rect">
            <a:avLst/>
          </a:prstGeom>
        </p:spPr>
        <p:txBody>
          <a:bodyPr lIns="0" tIns="0" rIns="0" bIns="0" rtlCol="0" anchor="t">
            <a:spAutoFit/>
          </a:bodyPr>
          <a:lstStyle/>
          <a:p>
            <a:pPr>
              <a:lnSpc>
                <a:spcPts val="7056"/>
              </a:lnSpc>
            </a:pPr>
            <a:r>
              <a:rPr lang="en-US" sz="6300">
                <a:solidFill>
                  <a:srgbClr val="FFFFFF"/>
                </a:solidFill>
                <a:latin typeface="League Spartan"/>
              </a:rPr>
              <a:t>Leadership</a:t>
            </a:r>
          </a:p>
        </p:txBody>
      </p:sp>
      <p:sp>
        <p:nvSpPr>
          <p:cNvPr id="35" name="TextBox 35"/>
          <p:cNvSpPr txBox="1"/>
          <p:nvPr/>
        </p:nvSpPr>
        <p:spPr>
          <a:xfrm>
            <a:off x="12457467" y="5568756"/>
            <a:ext cx="3522795" cy="517525"/>
          </a:xfrm>
          <a:prstGeom prst="rect">
            <a:avLst/>
          </a:prstGeom>
        </p:spPr>
        <p:txBody>
          <a:bodyPr lIns="0" tIns="0" rIns="0" bIns="0" rtlCol="0" anchor="t">
            <a:spAutoFit/>
          </a:bodyPr>
          <a:lstStyle/>
          <a:p>
            <a:pPr>
              <a:lnSpc>
                <a:spcPts val="3724"/>
              </a:lnSpc>
            </a:pPr>
            <a:r>
              <a:rPr lang="en-US" sz="2499" spc="474">
                <a:solidFill>
                  <a:srgbClr val="02084B"/>
                </a:solidFill>
                <a:latin typeface="Cooper Hewitt"/>
              </a:rPr>
              <a:t>ENTREPRENEUR</a:t>
            </a:r>
          </a:p>
        </p:txBody>
      </p:sp>
      <p:grpSp>
        <p:nvGrpSpPr>
          <p:cNvPr id="36" name="Group 36"/>
          <p:cNvGrpSpPr/>
          <p:nvPr/>
        </p:nvGrpSpPr>
        <p:grpSpPr>
          <a:xfrm>
            <a:off x="8932031" y="9525846"/>
            <a:ext cx="10430952" cy="761154"/>
            <a:chOff x="0" y="0"/>
            <a:chExt cx="87421524" cy="6379210"/>
          </a:xfrm>
        </p:grpSpPr>
        <p:sp>
          <p:nvSpPr>
            <p:cNvPr id="37" name="Freeform 37"/>
            <p:cNvSpPr/>
            <p:nvPr/>
          </p:nvSpPr>
          <p:spPr>
            <a:xfrm>
              <a:off x="0" y="0"/>
              <a:ext cx="87421523" cy="6379210"/>
            </a:xfrm>
            <a:custGeom>
              <a:avLst/>
              <a:gdLst/>
              <a:ahLst/>
              <a:cxnLst/>
              <a:rect l="l" t="t" r="r" b="b"/>
              <a:pathLst>
                <a:path w="87421523" h="6379210">
                  <a:moveTo>
                    <a:pt x="80591075" y="0"/>
                  </a:moveTo>
                  <a:lnTo>
                    <a:pt x="12163156" y="0"/>
                  </a:lnTo>
                  <a:lnTo>
                    <a:pt x="7031271" y="7620"/>
                  </a:lnTo>
                  <a:lnTo>
                    <a:pt x="0" y="6379210"/>
                  </a:lnTo>
                  <a:lnTo>
                    <a:pt x="80775615" y="6379210"/>
                  </a:lnTo>
                  <a:lnTo>
                    <a:pt x="87421523" y="0"/>
                  </a:lnTo>
                  <a:close/>
                </a:path>
              </a:pathLst>
            </a:custGeom>
            <a:solidFill>
              <a:srgbClr val="7090CA"/>
            </a:solidFill>
          </p:spPr>
        </p:sp>
      </p:grpSp>
      <p:grpSp>
        <p:nvGrpSpPr>
          <p:cNvPr id="38" name="Group 38"/>
          <p:cNvGrpSpPr/>
          <p:nvPr/>
        </p:nvGrpSpPr>
        <p:grpSpPr>
          <a:xfrm>
            <a:off x="16199672" y="9617688"/>
            <a:ext cx="1669804" cy="577469"/>
            <a:chOff x="0" y="0"/>
            <a:chExt cx="1175142" cy="406400"/>
          </a:xfrm>
        </p:grpSpPr>
        <p:sp>
          <p:nvSpPr>
            <p:cNvPr id="39" name="Freeform 39"/>
            <p:cNvSpPr/>
            <p:nvPr/>
          </p:nvSpPr>
          <p:spPr>
            <a:xfrm>
              <a:off x="0" y="0"/>
              <a:ext cx="1175142" cy="406400"/>
            </a:xfrm>
            <a:custGeom>
              <a:avLst/>
              <a:gdLst/>
              <a:ahLst/>
              <a:cxnLst/>
              <a:rect l="l" t="t" r="r" b="b"/>
              <a:pathLst>
                <a:path w="1175142" h="406400">
                  <a:moveTo>
                    <a:pt x="971942" y="0"/>
                  </a:moveTo>
                  <a:cubicBezTo>
                    <a:pt x="1084166" y="0"/>
                    <a:pt x="1175142" y="90976"/>
                    <a:pt x="1175142" y="203200"/>
                  </a:cubicBezTo>
                  <a:cubicBezTo>
                    <a:pt x="1175142" y="315424"/>
                    <a:pt x="1084166" y="406400"/>
                    <a:pt x="97194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40" name="TextBox 40"/>
            <p:cNvSpPr txBox="1"/>
            <p:nvPr/>
          </p:nvSpPr>
          <p:spPr>
            <a:xfrm>
              <a:off x="0" y="-57150"/>
              <a:ext cx="1175142" cy="463550"/>
            </a:xfrm>
            <a:prstGeom prst="rect">
              <a:avLst/>
            </a:prstGeom>
          </p:spPr>
          <p:txBody>
            <a:bodyPr lIns="50800" tIns="50800" rIns="50800" bIns="50800" rtlCol="0" anchor="ctr"/>
            <a:lstStyle/>
            <a:p>
              <a:pPr algn="ctr">
                <a:lnSpc>
                  <a:spcPts val="3415"/>
                </a:lnSpc>
              </a:pPr>
              <a:endParaRPr/>
            </a:p>
          </p:txBody>
        </p:sp>
      </p:grpSp>
      <p:sp>
        <p:nvSpPr>
          <p:cNvPr id="41" name="TextBox 41"/>
          <p:cNvSpPr txBox="1"/>
          <p:nvPr/>
        </p:nvSpPr>
        <p:spPr>
          <a:xfrm>
            <a:off x="10039720" y="9679761"/>
            <a:ext cx="6018951" cy="422275"/>
          </a:xfrm>
          <a:prstGeom prst="rect">
            <a:avLst/>
          </a:prstGeom>
        </p:spPr>
        <p:txBody>
          <a:bodyPr lIns="0" tIns="0" rIns="0" bIns="0" rtlCol="0" anchor="t">
            <a:spAutoFit/>
          </a:bodyPr>
          <a:lstStyle/>
          <a:p>
            <a:pPr>
              <a:lnSpc>
                <a:spcPts val="3499"/>
              </a:lnSpc>
            </a:pPr>
            <a:r>
              <a:rPr lang="en-US" sz="2499">
                <a:solidFill>
                  <a:srgbClr val="FFFFFF"/>
                </a:solidFill>
                <a:latin typeface="Montserrat Classic"/>
              </a:rPr>
              <a:t>Summer Vyne </a:t>
            </a:r>
          </a:p>
        </p:txBody>
      </p:sp>
      <p:sp>
        <p:nvSpPr>
          <p:cNvPr id="42" name="TextBox 42"/>
          <p:cNvSpPr txBox="1"/>
          <p:nvPr/>
        </p:nvSpPr>
        <p:spPr>
          <a:xfrm>
            <a:off x="16060646" y="9637199"/>
            <a:ext cx="1947854" cy="481330"/>
          </a:xfrm>
          <a:prstGeom prst="rect">
            <a:avLst/>
          </a:prstGeom>
        </p:spPr>
        <p:txBody>
          <a:bodyPr lIns="0" tIns="0" rIns="0" bIns="0" rtlCol="0" anchor="t">
            <a:spAutoFit/>
          </a:bodyPr>
          <a:lstStyle/>
          <a:p>
            <a:pPr algn="ctr">
              <a:lnSpc>
                <a:spcPts val="3919"/>
              </a:lnSpc>
            </a:pPr>
            <a:r>
              <a:rPr lang="en-US" sz="2799">
                <a:solidFill>
                  <a:srgbClr val="7090CA"/>
                </a:solidFill>
                <a:latin typeface="Montserrat Classic Bold"/>
              </a:rPr>
              <a:t>06 of 17</a:t>
            </a:r>
          </a:p>
        </p:txBody>
      </p:sp>
      <p:sp>
        <p:nvSpPr>
          <p:cNvPr id="43" name="TextBox 43"/>
          <p:cNvSpPr txBox="1"/>
          <p:nvPr/>
        </p:nvSpPr>
        <p:spPr>
          <a:xfrm>
            <a:off x="260037" y="2808253"/>
            <a:ext cx="5301778" cy="6870573"/>
          </a:xfrm>
          <a:prstGeom prst="rect">
            <a:avLst/>
          </a:prstGeom>
        </p:spPr>
        <p:txBody>
          <a:bodyPr lIns="0" tIns="0" rIns="0" bIns="0" rtlCol="0" anchor="t">
            <a:spAutoFit/>
          </a:bodyPr>
          <a:lstStyle/>
          <a:p>
            <a:pPr algn="just">
              <a:lnSpc>
                <a:spcPts val="2286"/>
              </a:lnSpc>
            </a:pPr>
            <a:r>
              <a:rPr lang="en-US" sz="1800" spc="118">
                <a:solidFill>
                  <a:srgbClr val="000000"/>
                </a:solidFill>
                <a:latin typeface="Arimo Bold"/>
              </a:rPr>
              <a:t>I believe that true leadership is rooted in authenticity, integrity, and a deep commitment to the growth and well-being of those I lead.</a:t>
            </a:r>
            <a:r>
              <a:rPr lang="en-US" sz="1800" spc="118">
                <a:solidFill>
                  <a:srgbClr val="000000"/>
                </a:solidFill>
                <a:latin typeface="Arimo"/>
              </a:rPr>
              <a:t> Business revolves around adaptability, ethics, and innovation. </a:t>
            </a:r>
          </a:p>
          <a:p>
            <a:pPr algn="just">
              <a:lnSpc>
                <a:spcPts val="2286"/>
              </a:lnSpc>
            </a:pPr>
            <a:endParaRPr lang="en-US" sz="1800" spc="118">
              <a:solidFill>
                <a:srgbClr val="000000"/>
              </a:solidFill>
              <a:latin typeface="Arimo"/>
            </a:endParaRPr>
          </a:p>
          <a:p>
            <a:pPr algn="just">
              <a:lnSpc>
                <a:spcPts val="2286"/>
              </a:lnSpc>
            </a:pPr>
            <a:r>
              <a:rPr lang="en-US" sz="1800" spc="118">
                <a:solidFill>
                  <a:srgbClr val="000000"/>
                </a:solidFill>
                <a:latin typeface="Arimo"/>
              </a:rPr>
              <a:t>Acknowledging the ever-changing business landscape, it is important to prioritize the ability to meet evolving needs by staying on the cutting edge and adjusting quickly. At the same time, keeping in mind ethical conduct and emphasizing the importance of doing the right thing to build trust and maintain a positive reputation toward employees, clients and community partners. </a:t>
            </a:r>
          </a:p>
          <a:p>
            <a:pPr algn="just">
              <a:lnSpc>
                <a:spcPts val="2286"/>
              </a:lnSpc>
            </a:pPr>
            <a:endParaRPr lang="en-US" sz="1800" spc="118">
              <a:solidFill>
                <a:srgbClr val="000000"/>
              </a:solidFill>
              <a:latin typeface="Arimo"/>
            </a:endParaRPr>
          </a:p>
          <a:p>
            <a:pPr algn="just">
              <a:lnSpc>
                <a:spcPts val="2286"/>
              </a:lnSpc>
            </a:pPr>
            <a:r>
              <a:rPr lang="en-US" sz="1800" spc="118">
                <a:solidFill>
                  <a:srgbClr val="000000"/>
                </a:solidFill>
                <a:latin typeface="Arimo"/>
              </a:rPr>
              <a:t>Commitment to innovation involves fostering a creative culture and staying in front of industry trends. Leadership, rooted in authenticity and integrity, ensures a transparent and trustworthy approach; which ultimately contributes to a positive work environment and long-term success.</a:t>
            </a:r>
          </a:p>
          <a:p>
            <a:pPr algn="just">
              <a:lnSpc>
                <a:spcPts val="2286"/>
              </a:lnSpc>
            </a:pPr>
            <a:endParaRPr lang="en-US" sz="1800" spc="118">
              <a:solidFill>
                <a:srgbClr val="000000"/>
              </a:solidFill>
              <a:latin typeface="Arimo"/>
            </a:endParaRPr>
          </a:p>
        </p:txBody>
      </p:sp>
      <p:sp>
        <p:nvSpPr>
          <p:cNvPr id="44" name="TextBox 44"/>
          <p:cNvSpPr txBox="1"/>
          <p:nvPr/>
        </p:nvSpPr>
        <p:spPr>
          <a:xfrm>
            <a:off x="6384444" y="854056"/>
            <a:ext cx="4793122" cy="1064894"/>
          </a:xfrm>
          <a:prstGeom prst="rect">
            <a:avLst/>
          </a:prstGeom>
        </p:spPr>
        <p:txBody>
          <a:bodyPr lIns="0" tIns="0" rIns="0" bIns="0" rtlCol="0" anchor="t">
            <a:spAutoFit/>
          </a:bodyPr>
          <a:lstStyle/>
          <a:p>
            <a:pPr algn="just">
              <a:lnSpc>
                <a:spcPts val="1680"/>
              </a:lnSpc>
            </a:pPr>
            <a:r>
              <a:rPr lang="en-US" sz="1200" spc="60">
                <a:solidFill>
                  <a:srgbClr val="02084B"/>
                </a:solidFill>
                <a:latin typeface="Cooper Hewitt"/>
              </a:rPr>
              <a:t>My leadership philosophy was centered on prioritizing the well-being of my employees in a high-stress environment where we frequently dealt with upset customers. Many days, I found myself acting as a counselor, recognizing the importance of supporting my team's emotional resilience.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l="-637" r="-637"/>
            </a:stretch>
          </a:blipFill>
        </p:spPr>
      </p:sp>
      <p:sp>
        <p:nvSpPr>
          <p:cNvPr id="3" name="Freeform 3"/>
          <p:cNvSpPr/>
          <p:nvPr/>
        </p:nvSpPr>
        <p:spPr>
          <a:xfrm flipH="1">
            <a:off x="485387" y="482959"/>
            <a:ext cx="1839800" cy="1839800"/>
          </a:xfrm>
          <a:custGeom>
            <a:avLst/>
            <a:gdLst/>
            <a:ahLst/>
            <a:cxnLst/>
            <a:rect l="l" t="t" r="r" b="b"/>
            <a:pathLst>
              <a:path w="1839800" h="1839800">
                <a:moveTo>
                  <a:pt x="1839800" y="0"/>
                </a:moveTo>
                <a:lnTo>
                  <a:pt x="0" y="0"/>
                </a:lnTo>
                <a:lnTo>
                  <a:pt x="0" y="1839801"/>
                </a:lnTo>
                <a:lnTo>
                  <a:pt x="1839800" y="1839801"/>
                </a:lnTo>
                <a:lnTo>
                  <a:pt x="183980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02880" y="2987161"/>
            <a:ext cx="18490880" cy="7299839"/>
            <a:chOff x="0" y="0"/>
            <a:chExt cx="4870026" cy="1922591"/>
          </a:xfrm>
        </p:grpSpPr>
        <p:sp>
          <p:nvSpPr>
            <p:cNvPr id="5" name="Freeform 5"/>
            <p:cNvSpPr/>
            <p:nvPr/>
          </p:nvSpPr>
          <p:spPr>
            <a:xfrm>
              <a:off x="0" y="0"/>
              <a:ext cx="4870026" cy="1922591"/>
            </a:xfrm>
            <a:custGeom>
              <a:avLst/>
              <a:gdLst/>
              <a:ahLst/>
              <a:cxnLst/>
              <a:rect l="l" t="t" r="r" b="b"/>
              <a:pathLst>
                <a:path w="4870026" h="1922591">
                  <a:moveTo>
                    <a:pt x="0" y="0"/>
                  </a:moveTo>
                  <a:lnTo>
                    <a:pt x="4870026" y="0"/>
                  </a:lnTo>
                  <a:lnTo>
                    <a:pt x="4870026" y="1922591"/>
                  </a:lnTo>
                  <a:lnTo>
                    <a:pt x="0" y="1922591"/>
                  </a:lnTo>
                  <a:close/>
                </a:path>
              </a:pathLst>
            </a:custGeom>
            <a:solidFill>
              <a:srgbClr val="7090CA"/>
            </a:solidFill>
          </p:spPr>
        </p:sp>
        <p:sp>
          <p:nvSpPr>
            <p:cNvPr id="6" name="TextBox 6"/>
            <p:cNvSpPr txBox="1"/>
            <p:nvPr/>
          </p:nvSpPr>
          <p:spPr>
            <a:xfrm>
              <a:off x="0" y="-57150"/>
              <a:ext cx="4870026" cy="1979741"/>
            </a:xfrm>
            <a:prstGeom prst="rect">
              <a:avLst/>
            </a:prstGeom>
          </p:spPr>
          <p:txBody>
            <a:bodyPr lIns="50800" tIns="50800" rIns="50800" bIns="50800" rtlCol="0" anchor="ctr"/>
            <a:lstStyle/>
            <a:p>
              <a:pPr algn="ctr">
                <a:lnSpc>
                  <a:spcPts val="3415"/>
                </a:lnSpc>
              </a:pPr>
              <a:endParaRPr/>
            </a:p>
          </p:txBody>
        </p:sp>
      </p:grpSp>
      <p:sp>
        <p:nvSpPr>
          <p:cNvPr id="7" name="Freeform 7"/>
          <p:cNvSpPr/>
          <p:nvPr/>
        </p:nvSpPr>
        <p:spPr>
          <a:xfrm flipV="1">
            <a:off x="0" y="7169236"/>
            <a:ext cx="4292963" cy="3117764"/>
          </a:xfrm>
          <a:custGeom>
            <a:avLst/>
            <a:gdLst/>
            <a:ahLst/>
            <a:cxnLst/>
            <a:rect l="l" t="t" r="r" b="b"/>
            <a:pathLst>
              <a:path w="4292963" h="3117764">
                <a:moveTo>
                  <a:pt x="0" y="3117764"/>
                </a:moveTo>
                <a:lnTo>
                  <a:pt x="4292963" y="3117764"/>
                </a:lnTo>
                <a:lnTo>
                  <a:pt x="4292963" y="0"/>
                </a:lnTo>
                <a:lnTo>
                  <a:pt x="0" y="0"/>
                </a:lnTo>
                <a:lnTo>
                  <a:pt x="0" y="311776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2260124" y="0"/>
            <a:ext cx="6027876" cy="2511615"/>
          </a:xfrm>
          <a:custGeom>
            <a:avLst/>
            <a:gdLst/>
            <a:ahLst/>
            <a:cxnLst/>
            <a:rect l="l" t="t" r="r" b="b"/>
            <a:pathLst>
              <a:path w="6027876" h="2511615">
                <a:moveTo>
                  <a:pt x="0" y="0"/>
                </a:moveTo>
                <a:lnTo>
                  <a:pt x="6027876" y="0"/>
                </a:lnTo>
                <a:lnTo>
                  <a:pt x="6027876" y="2511615"/>
                </a:lnTo>
                <a:lnTo>
                  <a:pt x="0" y="2511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8916033" y="9525846"/>
            <a:ext cx="10430952" cy="761154"/>
            <a:chOff x="0" y="0"/>
            <a:chExt cx="87421524" cy="6379210"/>
          </a:xfrm>
        </p:grpSpPr>
        <p:sp>
          <p:nvSpPr>
            <p:cNvPr id="10" name="Freeform 10"/>
            <p:cNvSpPr/>
            <p:nvPr/>
          </p:nvSpPr>
          <p:spPr>
            <a:xfrm>
              <a:off x="0" y="0"/>
              <a:ext cx="87421523" cy="6379210"/>
            </a:xfrm>
            <a:custGeom>
              <a:avLst/>
              <a:gdLst/>
              <a:ahLst/>
              <a:cxnLst/>
              <a:rect l="l" t="t" r="r" b="b"/>
              <a:pathLst>
                <a:path w="87421523" h="6379210">
                  <a:moveTo>
                    <a:pt x="80591075" y="0"/>
                  </a:moveTo>
                  <a:lnTo>
                    <a:pt x="12163156" y="0"/>
                  </a:lnTo>
                  <a:lnTo>
                    <a:pt x="7031271" y="7620"/>
                  </a:lnTo>
                  <a:lnTo>
                    <a:pt x="0" y="6379210"/>
                  </a:lnTo>
                  <a:lnTo>
                    <a:pt x="80775615" y="6379210"/>
                  </a:lnTo>
                  <a:lnTo>
                    <a:pt x="87421523" y="0"/>
                  </a:lnTo>
                  <a:close/>
                </a:path>
              </a:pathLst>
            </a:custGeom>
            <a:solidFill>
              <a:srgbClr val="90D4D7"/>
            </a:solidFill>
          </p:spPr>
        </p:sp>
      </p:grpSp>
      <p:grpSp>
        <p:nvGrpSpPr>
          <p:cNvPr id="11" name="Group 11"/>
          <p:cNvGrpSpPr/>
          <p:nvPr/>
        </p:nvGrpSpPr>
        <p:grpSpPr>
          <a:xfrm>
            <a:off x="16199672" y="9617688"/>
            <a:ext cx="1669804" cy="577469"/>
            <a:chOff x="0" y="0"/>
            <a:chExt cx="1175142" cy="406400"/>
          </a:xfrm>
        </p:grpSpPr>
        <p:sp>
          <p:nvSpPr>
            <p:cNvPr id="12" name="Freeform 12"/>
            <p:cNvSpPr/>
            <p:nvPr/>
          </p:nvSpPr>
          <p:spPr>
            <a:xfrm>
              <a:off x="0" y="0"/>
              <a:ext cx="1175142" cy="406400"/>
            </a:xfrm>
            <a:custGeom>
              <a:avLst/>
              <a:gdLst/>
              <a:ahLst/>
              <a:cxnLst/>
              <a:rect l="l" t="t" r="r" b="b"/>
              <a:pathLst>
                <a:path w="1175142" h="406400">
                  <a:moveTo>
                    <a:pt x="971942" y="0"/>
                  </a:moveTo>
                  <a:cubicBezTo>
                    <a:pt x="1084166" y="0"/>
                    <a:pt x="1175142" y="90976"/>
                    <a:pt x="1175142" y="203200"/>
                  </a:cubicBezTo>
                  <a:cubicBezTo>
                    <a:pt x="1175142" y="315424"/>
                    <a:pt x="1084166" y="406400"/>
                    <a:pt x="971942" y="406400"/>
                  </a:cubicBezTo>
                  <a:lnTo>
                    <a:pt x="203200" y="406400"/>
                  </a:lnTo>
                  <a:cubicBezTo>
                    <a:pt x="90976" y="406400"/>
                    <a:pt x="0" y="315424"/>
                    <a:pt x="0" y="203200"/>
                  </a:cubicBezTo>
                  <a:cubicBezTo>
                    <a:pt x="0" y="90976"/>
                    <a:pt x="90976" y="0"/>
                    <a:pt x="203200" y="0"/>
                  </a:cubicBezTo>
                  <a:close/>
                </a:path>
              </a:pathLst>
            </a:custGeom>
            <a:solidFill>
              <a:srgbClr val="050A30"/>
            </a:solidFill>
          </p:spPr>
        </p:sp>
        <p:sp>
          <p:nvSpPr>
            <p:cNvPr id="13" name="TextBox 13"/>
            <p:cNvSpPr txBox="1"/>
            <p:nvPr/>
          </p:nvSpPr>
          <p:spPr>
            <a:xfrm>
              <a:off x="0" y="-57150"/>
              <a:ext cx="1175142" cy="463550"/>
            </a:xfrm>
            <a:prstGeom prst="rect">
              <a:avLst/>
            </a:prstGeom>
          </p:spPr>
          <p:txBody>
            <a:bodyPr lIns="50800" tIns="50800" rIns="50800" bIns="50800" rtlCol="0" anchor="ctr"/>
            <a:lstStyle/>
            <a:p>
              <a:pPr algn="ctr">
                <a:lnSpc>
                  <a:spcPts val="3415"/>
                </a:lnSpc>
              </a:pPr>
              <a:endParaRPr/>
            </a:p>
          </p:txBody>
        </p:sp>
      </p:grpSp>
      <p:sp>
        <p:nvSpPr>
          <p:cNvPr id="14" name="TextBox 14"/>
          <p:cNvSpPr txBox="1"/>
          <p:nvPr/>
        </p:nvSpPr>
        <p:spPr>
          <a:xfrm>
            <a:off x="10039720" y="9679761"/>
            <a:ext cx="6018951" cy="422176"/>
          </a:xfrm>
          <a:prstGeom prst="rect">
            <a:avLst/>
          </a:prstGeom>
        </p:spPr>
        <p:txBody>
          <a:bodyPr lIns="0" tIns="0" rIns="0" bIns="0" rtlCol="0" anchor="t">
            <a:spAutoFit/>
          </a:bodyPr>
          <a:lstStyle/>
          <a:p>
            <a:pPr>
              <a:lnSpc>
                <a:spcPts val="3499"/>
              </a:lnSpc>
            </a:pPr>
            <a:r>
              <a:rPr lang="en-US" sz="2499">
                <a:solidFill>
                  <a:srgbClr val="000000"/>
                </a:solidFill>
                <a:latin typeface="Montserrat Classic"/>
              </a:rPr>
              <a:t>Presentation By Juliana Silva</a:t>
            </a:r>
          </a:p>
        </p:txBody>
      </p:sp>
      <p:sp>
        <p:nvSpPr>
          <p:cNvPr id="15" name="TextBox 15"/>
          <p:cNvSpPr txBox="1"/>
          <p:nvPr/>
        </p:nvSpPr>
        <p:spPr>
          <a:xfrm>
            <a:off x="16060646" y="9637199"/>
            <a:ext cx="1947854" cy="481297"/>
          </a:xfrm>
          <a:prstGeom prst="rect">
            <a:avLst/>
          </a:prstGeom>
        </p:spPr>
        <p:txBody>
          <a:bodyPr lIns="0" tIns="0" rIns="0" bIns="0" rtlCol="0" anchor="t">
            <a:spAutoFit/>
          </a:bodyPr>
          <a:lstStyle/>
          <a:p>
            <a:pPr algn="ctr">
              <a:lnSpc>
                <a:spcPts val="3919"/>
              </a:lnSpc>
            </a:pPr>
            <a:r>
              <a:rPr lang="en-US" sz="2799">
                <a:solidFill>
                  <a:srgbClr val="FFFFFF"/>
                </a:solidFill>
                <a:latin typeface="Montserrat Classic Bold"/>
              </a:rPr>
              <a:t>03 of 13</a:t>
            </a:r>
          </a:p>
        </p:txBody>
      </p:sp>
      <p:grpSp>
        <p:nvGrpSpPr>
          <p:cNvPr id="16" name="Group 16"/>
          <p:cNvGrpSpPr/>
          <p:nvPr/>
        </p:nvGrpSpPr>
        <p:grpSpPr>
          <a:xfrm>
            <a:off x="8932031" y="9525846"/>
            <a:ext cx="10430952" cy="761154"/>
            <a:chOff x="0" y="0"/>
            <a:chExt cx="87421524" cy="6379210"/>
          </a:xfrm>
        </p:grpSpPr>
        <p:sp>
          <p:nvSpPr>
            <p:cNvPr id="17" name="Freeform 17"/>
            <p:cNvSpPr/>
            <p:nvPr/>
          </p:nvSpPr>
          <p:spPr>
            <a:xfrm>
              <a:off x="0" y="0"/>
              <a:ext cx="87421523" cy="6379210"/>
            </a:xfrm>
            <a:custGeom>
              <a:avLst/>
              <a:gdLst/>
              <a:ahLst/>
              <a:cxnLst/>
              <a:rect l="l" t="t" r="r" b="b"/>
              <a:pathLst>
                <a:path w="87421523" h="6379210">
                  <a:moveTo>
                    <a:pt x="80591075" y="0"/>
                  </a:moveTo>
                  <a:lnTo>
                    <a:pt x="12163156" y="0"/>
                  </a:lnTo>
                  <a:lnTo>
                    <a:pt x="7031271" y="7620"/>
                  </a:lnTo>
                  <a:lnTo>
                    <a:pt x="0" y="6379210"/>
                  </a:lnTo>
                  <a:lnTo>
                    <a:pt x="80775615" y="6379210"/>
                  </a:lnTo>
                  <a:lnTo>
                    <a:pt x="87421523" y="0"/>
                  </a:lnTo>
                  <a:close/>
                </a:path>
              </a:pathLst>
            </a:custGeom>
            <a:solidFill>
              <a:srgbClr val="90D4D7"/>
            </a:solidFill>
          </p:spPr>
        </p:sp>
      </p:grpSp>
      <p:grpSp>
        <p:nvGrpSpPr>
          <p:cNvPr id="18" name="Group 18"/>
          <p:cNvGrpSpPr/>
          <p:nvPr/>
        </p:nvGrpSpPr>
        <p:grpSpPr>
          <a:xfrm>
            <a:off x="16199672" y="9617688"/>
            <a:ext cx="1669804" cy="577469"/>
            <a:chOff x="0" y="0"/>
            <a:chExt cx="1175142" cy="406400"/>
          </a:xfrm>
        </p:grpSpPr>
        <p:sp>
          <p:nvSpPr>
            <p:cNvPr id="19" name="Freeform 19"/>
            <p:cNvSpPr/>
            <p:nvPr/>
          </p:nvSpPr>
          <p:spPr>
            <a:xfrm>
              <a:off x="0" y="0"/>
              <a:ext cx="1175142" cy="406400"/>
            </a:xfrm>
            <a:custGeom>
              <a:avLst/>
              <a:gdLst/>
              <a:ahLst/>
              <a:cxnLst/>
              <a:rect l="l" t="t" r="r" b="b"/>
              <a:pathLst>
                <a:path w="1175142" h="406400">
                  <a:moveTo>
                    <a:pt x="971942" y="0"/>
                  </a:moveTo>
                  <a:cubicBezTo>
                    <a:pt x="1084166" y="0"/>
                    <a:pt x="1175142" y="90976"/>
                    <a:pt x="1175142" y="203200"/>
                  </a:cubicBezTo>
                  <a:cubicBezTo>
                    <a:pt x="1175142" y="315424"/>
                    <a:pt x="1084166" y="406400"/>
                    <a:pt x="97194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20" name="TextBox 20"/>
            <p:cNvSpPr txBox="1"/>
            <p:nvPr/>
          </p:nvSpPr>
          <p:spPr>
            <a:xfrm>
              <a:off x="0" y="-57150"/>
              <a:ext cx="1175142" cy="463550"/>
            </a:xfrm>
            <a:prstGeom prst="rect">
              <a:avLst/>
            </a:prstGeom>
          </p:spPr>
          <p:txBody>
            <a:bodyPr lIns="50800" tIns="50800" rIns="50800" bIns="50800" rtlCol="0" anchor="ctr"/>
            <a:lstStyle/>
            <a:p>
              <a:pPr algn="ctr">
                <a:lnSpc>
                  <a:spcPts val="3415"/>
                </a:lnSpc>
              </a:pPr>
              <a:endParaRPr/>
            </a:p>
          </p:txBody>
        </p:sp>
      </p:grpSp>
      <p:sp>
        <p:nvSpPr>
          <p:cNvPr id="21" name="Freeform 21"/>
          <p:cNvSpPr/>
          <p:nvPr/>
        </p:nvSpPr>
        <p:spPr>
          <a:xfrm>
            <a:off x="7489210" y="6909222"/>
            <a:ext cx="3309580" cy="2480531"/>
          </a:xfrm>
          <a:custGeom>
            <a:avLst/>
            <a:gdLst/>
            <a:ahLst/>
            <a:cxnLst/>
            <a:rect l="l" t="t" r="r" b="b"/>
            <a:pathLst>
              <a:path w="3309580" h="2480531">
                <a:moveTo>
                  <a:pt x="0" y="0"/>
                </a:moveTo>
                <a:lnTo>
                  <a:pt x="3309580" y="0"/>
                </a:lnTo>
                <a:lnTo>
                  <a:pt x="3309580" y="2480531"/>
                </a:lnTo>
                <a:lnTo>
                  <a:pt x="0" y="2480531"/>
                </a:lnTo>
                <a:lnTo>
                  <a:pt x="0" y="0"/>
                </a:lnTo>
                <a:close/>
              </a:path>
            </a:pathLst>
          </a:custGeom>
          <a:blipFill>
            <a:blip r:embed="rId9"/>
            <a:stretch>
              <a:fillRect/>
            </a:stretch>
          </a:blipFill>
          <a:ln w="47625" cap="sq">
            <a:solidFill>
              <a:srgbClr val="90D4D7"/>
            </a:solidFill>
            <a:prstDash val="solid"/>
            <a:miter/>
          </a:ln>
        </p:spPr>
      </p:sp>
      <p:sp>
        <p:nvSpPr>
          <p:cNvPr id="22" name="Freeform 22"/>
          <p:cNvSpPr/>
          <p:nvPr/>
        </p:nvSpPr>
        <p:spPr>
          <a:xfrm>
            <a:off x="11494115" y="6909222"/>
            <a:ext cx="2812346" cy="2114147"/>
          </a:xfrm>
          <a:custGeom>
            <a:avLst/>
            <a:gdLst/>
            <a:ahLst/>
            <a:cxnLst/>
            <a:rect l="l" t="t" r="r" b="b"/>
            <a:pathLst>
              <a:path w="2812346" h="2114147">
                <a:moveTo>
                  <a:pt x="0" y="0"/>
                </a:moveTo>
                <a:lnTo>
                  <a:pt x="2812346" y="0"/>
                </a:lnTo>
                <a:lnTo>
                  <a:pt x="2812346" y="2114147"/>
                </a:lnTo>
                <a:lnTo>
                  <a:pt x="0" y="2114147"/>
                </a:lnTo>
                <a:lnTo>
                  <a:pt x="0" y="0"/>
                </a:lnTo>
                <a:close/>
              </a:path>
            </a:pathLst>
          </a:custGeom>
          <a:blipFill>
            <a:blip r:embed="rId10"/>
            <a:stretch>
              <a:fillRect/>
            </a:stretch>
          </a:blipFill>
          <a:ln w="47625" cap="sq">
            <a:solidFill>
              <a:srgbClr val="90D4D7"/>
            </a:solidFill>
            <a:prstDash val="solid"/>
            <a:miter/>
          </a:ln>
        </p:spPr>
      </p:sp>
      <p:sp>
        <p:nvSpPr>
          <p:cNvPr id="23" name="Freeform 23"/>
          <p:cNvSpPr/>
          <p:nvPr/>
        </p:nvSpPr>
        <p:spPr>
          <a:xfrm>
            <a:off x="4988469" y="6909222"/>
            <a:ext cx="1805236" cy="3209308"/>
          </a:xfrm>
          <a:custGeom>
            <a:avLst/>
            <a:gdLst/>
            <a:ahLst/>
            <a:cxnLst/>
            <a:rect l="l" t="t" r="r" b="b"/>
            <a:pathLst>
              <a:path w="1805236" h="3209308">
                <a:moveTo>
                  <a:pt x="0" y="0"/>
                </a:moveTo>
                <a:lnTo>
                  <a:pt x="1805235" y="0"/>
                </a:lnTo>
                <a:lnTo>
                  <a:pt x="1805235" y="3209308"/>
                </a:lnTo>
                <a:lnTo>
                  <a:pt x="0" y="3209308"/>
                </a:lnTo>
                <a:lnTo>
                  <a:pt x="0" y="0"/>
                </a:lnTo>
                <a:close/>
              </a:path>
            </a:pathLst>
          </a:custGeom>
          <a:blipFill>
            <a:blip r:embed="rId11"/>
            <a:stretch>
              <a:fillRect/>
            </a:stretch>
          </a:blipFill>
          <a:ln w="47625" cap="sq">
            <a:solidFill>
              <a:srgbClr val="90D4D7"/>
            </a:solidFill>
            <a:prstDash val="solid"/>
            <a:miter/>
          </a:ln>
        </p:spPr>
      </p:sp>
      <p:sp>
        <p:nvSpPr>
          <p:cNvPr id="24" name="Freeform 24"/>
          <p:cNvSpPr/>
          <p:nvPr/>
        </p:nvSpPr>
        <p:spPr>
          <a:xfrm>
            <a:off x="14801761" y="6909222"/>
            <a:ext cx="2826286" cy="2119714"/>
          </a:xfrm>
          <a:custGeom>
            <a:avLst/>
            <a:gdLst/>
            <a:ahLst/>
            <a:cxnLst/>
            <a:rect l="l" t="t" r="r" b="b"/>
            <a:pathLst>
              <a:path w="2826286" h="2119714">
                <a:moveTo>
                  <a:pt x="0" y="0"/>
                </a:moveTo>
                <a:lnTo>
                  <a:pt x="2826286" y="0"/>
                </a:lnTo>
                <a:lnTo>
                  <a:pt x="2826286" y="2119714"/>
                </a:lnTo>
                <a:lnTo>
                  <a:pt x="0" y="2119714"/>
                </a:lnTo>
                <a:lnTo>
                  <a:pt x="0" y="0"/>
                </a:lnTo>
                <a:close/>
              </a:path>
            </a:pathLst>
          </a:custGeom>
          <a:blipFill>
            <a:blip r:embed="rId12"/>
            <a:stretch>
              <a:fillRect/>
            </a:stretch>
          </a:blipFill>
          <a:ln w="47625" cap="sq">
            <a:solidFill>
              <a:srgbClr val="90D4D7"/>
            </a:solidFill>
            <a:prstDash val="solid"/>
            <a:miter/>
          </a:ln>
        </p:spPr>
      </p:sp>
      <p:sp>
        <p:nvSpPr>
          <p:cNvPr id="25" name="Freeform 25"/>
          <p:cNvSpPr/>
          <p:nvPr/>
        </p:nvSpPr>
        <p:spPr>
          <a:xfrm>
            <a:off x="2543497" y="6909222"/>
            <a:ext cx="1949672" cy="1462254"/>
          </a:xfrm>
          <a:custGeom>
            <a:avLst/>
            <a:gdLst/>
            <a:ahLst/>
            <a:cxnLst/>
            <a:rect l="l" t="t" r="r" b="b"/>
            <a:pathLst>
              <a:path w="1949672" h="1462254">
                <a:moveTo>
                  <a:pt x="0" y="0"/>
                </a:moveTo>
                <a:lnTo>
                  <a:pt x="1949672" y="0"/>
                </a:lnTo>
                <a:lnTo>
                  <a:pt x="1949672" y="1462254"/>
                </a:lnTo>
                <a:lnTo>
                  <a:pt x="0" y="1462254"/>
                </a:lnTo>
                <a:lnTo>
                  <a:pt x="0" y="0"/>
                </a:lnTo>
                <a:close/>
              </a:path>
            </a:pathLst>
          </a:custGeom>
          <a:blipFill>
            <a:blip r:embed="rId13"/>
            <a:stretch>
              <a:fillRect/>
            </a:stretch>
          </a:blipFill>
          <a:ln w="47625" cap="sq">
            <a:solidFill>
              <a:srgbClr val="90D4D7"/>
            </a:solidFill>
            <a:prstDash val="solid"/>
            <a:miter/>
          </a:ln>
        </p:spPr>
      </p:sp>
      <p:sp>
        <p:nvSpPr>
          <p:cNvPr id="26" name="TextBox 26"/>
          <p:cNvSpPr txBox="1"/>
          <p:nvPr/>
        </p:nvSpPr>
        <p:spPr>
          <a:xfrm>
            <a:off x="1053181" y="1110442"/>
            <a:ext cx="11206943" cy="1019097"/>
          </a:xfrm>
          <a:prstGeom prst="rect">
            <a:avLst/>
          </a:prstGeom>
        </p:spPr>
        <p:txBody>
          <a:bodyPr lIns="0" tIns="0" rIns="0" bIns="0" rtlCol="0" anchor="t">
            <a:spAutoFit/>
          </a:bodyPr>
          <a:lstStyle/>
          <a:p>
            <a:pPr>
              <a:lnSpc>
                <a:spcPts val="8404"/>
              </a:lnSpc>
            </a:pPr>
            <a:r>
              <a:rPr lang="en-US" sz="6003" spc="480">
                <a:solidFill>
                  <a:srgbClr val="7090CA"/>
                </a:solidFill>
                <a:latin typeface="League Spartan"/>
              </a:rPr>
              <a:t>MANAGEMENT</a:t>
            </a:r>
          </a:p>
        </p:txBody>
      </p:sp>
      <p:sp>
        <p:nvSpPr>
          <p:cNvPr id="27" name="TextBox 27"/>
          <p:cNvSpPr txBox="1"/>
          <p:nvPr/>
        </p:nvSpPr>
        <p:spPr>
          <a:xfrm>
            <a:off x="2506801" y="1955788"/>
            <a:ext cx="6182673" cy="423812"/>
          </a:xfrm>
          <a:prstGeom prst="rect">
            <a:avLst/>
          </a:prstGeom>
        </p:spPr>
        <p:txBody>
          <a:bodyPr lIns="0" tIns="0" rIns="0" bIns="0" rtlCol="0" anchor="t">
            <a:spAutoFit/>
          </a:bodyPr>
          <a:lstStyle/>
          <a:p>
            <a:pPr>
              <a:lnSpc>
                <a:spcPts val="3415"/>
              </a:lnSpc>
            </a:pPr>
            <a:r>
              <a:rPr lang="en-US" sz="2439" spc="1914">
                <a:solidFill>
                  <a:srgbClr val="90D4D7"/>
                </a:solidFill>
                <a:latin typeface="Montserrat Classic"/>
              </a:rPr>
              <a:t>AS A LEADER</a:t>
            </a:r>
          </a:p>
        </p:txBody>
      </p:sp>
      <p:sp>
        <p:nvSpPr>
          <p:cNvPr id="28" name="TextBox 28"/>
          <p:cNvSpPr txBox="1"/>
          <p:nvPr/>
        </p:nvSpPr>
        <p:spPr>
          <a:xfrm>
            <a:off x="1269483" y="3048000"/>
            <a:ext cx="15468656" cy="4010024"/>
          </a:xfrm>
          <a:prstGeom prst="rect">
            <a:avLst/>
          </a:prstGeom>
        </p:spPr>
        <p:txBody>
          <a:bodyPr lIns="0" tIns="0" rIns="0" bIns="0" rtlCol="0" anchor="t">
            <a:spAutoFit/>
          </a:bodyPr>
          <a:lstStyle/>
          <a:p>
            <a:pPr algn="just">
              <a:lnSpc>
                <a:spcPts val="2100"/>
              </a:lnSpc>
            </a:pPr>
            <a:r>
              <a:rPr lang="en-US" sz="1500">
                <a:solidFill>
                  <a:srgbClr val="FFFFFF"/>
                </a:solidFill>
                <a:latin typeface="Arimo"/>
              </a:rPr>
              <a:t>My approach to management and leadership is characterized by a steadfast commitment to nurturing a culture of innovation, collaboration, and excellence. I firmly believe that a successful organization thrives when its team members are empowered and inspired to reach their full potential. As a leader, I prioritize transparency and open communication, ensuring that every member of our team understands our vision, goals, and their vital role in achieving them. I encourage creative thinking, welcoming new ideas and perspectives, and fostering an environment where innovation and creativity can flourish. Through mentorship and support, I aim to guide our team members in their professional development, helping them build fulfilling careers within our organization. Additionally, I emphasize the importance of adaptability and resilience in the ever-evolving technology landscape, inspiring our team to tackle challenges head-on and continually strive for excellence. Ultimately, my management and leadership style at Anuvision Technologies is dedicated to driving the success of our organization while also enriching the lives and careers of our valued team members. My ability to overcome the challenges of the first year and achieve consistent growth in subsequent years stands as a testament to my exceptional leadership and vision. AnuVision Technologies has become an industry leader, known for its cutting-edge solutions and unwavering commitment to excellence.</a:t>
            </a:r>
          </a:p>
          <a:p>
            <a:pPr algn="just">
              <a:lnSpc>
                <a:spcPts val="2100"/>
              </a:lnSpc>
            </a:pPr>
            <a:endParaRPr lang="en-US" sz="1500">
              <a:solidFill>
                <a:srgbClr val="FFFFFF"/>
              </a:solidFill>
              <a:latin typeface="Arimo"/>
            </a:endParaRPr>
          </a:p>
          <a:p>
            <a:pPr algn="just">
              <a:lnSpc>
                <a:spcPts val="2100"/>
              </a:lnSpc>
            </a:pPr>
            <a:r>
              <a:rPr lang="en-US" sz="1500">
                <a:solidFill>
                  <a:srgbClr val="FFFFFF"/>
                </a:solidFill>
                <a:latin typeface="Arimo"/>
              </a:rPr>
              <a:t>Throughout my career, I have not always taken the easy road when it comes to talent development. I have always strived to nurture and develop the potential of my employees, creating a lasting effect on the teams I have built. Many have followed me through my career, a testament to the profound impact I have had on their lives and careers. In summary, my leadership has been instrumental in guiding AnuVision Technologies through the uncertainties of its early years and achieving substantial growth during challenging times. My ability to adapt to changing circumstances, drive innovation, and inspire my team has been the cornerstone of the company's success. </a:t>
            </a:r>
          </a:p>
          <a:p>
            <a:pPr algn="just">
              <a:lnSpc>
                <a:spcPts val="2100"/>
              </a:lnSpc>
            </a:pPr>
            <a:endParaRPr lang="en-US" sz="1500">
              <a:solidFill>
                <a:srgbClr val="FFFFFF"/>
              </a:solidFill>
              <a:latin typeface="Arimo"/>
            </a:endParaRPr>
          </a:p>
        </p:txBody>
      </p:sp>
      <p:sp>
        <p:nvSpPr>
          <p:cNvPr id="29" name="TextBox 29"/>
          <p:cNvSpPr txBox="1"/>
          <p:nvPr/>
        </p:nvSpPr>
        <p:spPr>
          <a:xfrm>
            <a:off x="10039720" y="9679761"/>
            <a:ext cx="6018951" cy="422275"/>
          </a:xfrm>
          <a:prstGeom prst="rect">
            <a:avLst/>
          </a:prstGeom>
        </p:spPr>
        <p:txBody>
          <a:bodyPr lIns="0" tIns="0" rIns="0" bIns="0" rtlCol="0" anchor="t">
            <a:spAutoFit/>
          </a:bodyPr>
          <a:lstStyle/>
          <a:p>
            <a:pPr>
              <a:lnSpc>
                <a:spcPts val="3499"/>
              </a:lnSpc>
            </a:pPr>
            <a:r>
              <a:rPr lang="en-US" sz="2499">
                <a:solidFill>
                  <a:srgbClr val="FFFFFF"/>
                </a:solidFill>
                <a:latin typeface="Montserrat Classic"/>
              </a:rPr>
              <a:t>Summer Vyne </a:t>
            </a:r>
          </a:p>
        </p:txBody>
      </p:sp>
      <p:sp>
        <p:nvSpPr>
          <p:cNvPr id="30" name="TextBox 30"/>
          <p:cNvSpPr txBox="1"/>
          <p:nvPr/>
        </p:nvSpPr>
        <p:spPr>
          <a:xfrm>
            <a:off x="16060646" y="9637199"/>
            <a:ext cx="1947854" cy="481330"/>
          </a:xfrm>
          <a:prstGeom prst="rect">
            <a:avLst/>
          </a:prstGeom>
        </p:spPr>
        <p:txBody>
          <a:bodyPr lIns="0" tIns="0" rIns="0" bIns="0" rtlCol="0" anchor="t">
            <a:spAutoFit/>
          </a:bodyPr>
          <a:lstStyle/>
          <a:p>
            <a:pPr algn="ctr">
              <a:lnSpc>
                <a:spcPts val="3919"/>
              </a:lnSpc>
            </a:pPr>
            <a:r>
              <a:rPr lang="en-US" sz="2799">
                <a:solidFill>
                  <a:srgbClr val="90D4D7"/>
                </a:solidFill>
                <a:latin typeface="Montserrat Classic Bold"/>
              </a:rPr>
              <a:t>07 of 17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l="-637" r="-637"/>
            </a:stretch>
          </a:blipFill>
        </p:spPr>
      </p:sp>
      <p:sp>
        <p:nvSpPr>
          <p:cNvPr id="3" name="Freeform 3"/>
          <p:cNvSpPr/>
          <p:nvPr/>
        </p:nvSpPr>
        <p:spPr>
          <a:xfrm flipH="1">
            <a:off x="485387" y="482959"/>
            <a:ext cx="1839800" cy="1839800"/>
          </a:xfrm>
          <a:custGeom>
            <a:avLst/>
            <a:gdLst/>
            <a:ahLst/>
            <a:cxnLst/>
            <a:rect l="l" t="t" r="r" b="b"/>
            <a:pathLst>
              <a:path w="1839800" h="1839800">
                <a:moveTo>
                  <a:pt x="1839800" y="0"/>
                </a:moveTo>
                <a:lnTo>
                  <a:pt x="0" y="0"/>
                </a:lnTo>
                <a:lnTo>
                  <a:pt x="0" y="1839801"/>
                </a:lnTo>
                <a:lnTo>
                  <a:pt x="1839800" y="1839801"/>
                </a:lnTo>
                <a:lnTo>
                  <a:pt x="183980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02880" y="2987161"/>
            <a:ext cx="18490880" cy="7299839"/>
            <a:chOff x="0" y="0"/>
            <a:chExt cx="4870026" cy="1922591"/>
          </a:xfrm>
        </p:grpSpPr>
        <p:sp>
          <p:nvSpPr>
            <p:cNvPr id="5" name="Freeform 5"/>
            <p:cNvSpPr/>
            <p:nvPr/>
          </p:nvSpPr>
          <p:spPr>
            <a:xfrm>
              <a:off x="0" y="0"/>
              <a:ext cx="4870026" cy="1922591"/>
            </a:xfrm>
            <a:custGeom>
              <a:avLst/>
              <a:gdLst/>
              <a:ahLst/>
              <a:cxnLst/>
              <a:rect l="l" t="t" r="r" b="b"/>
              <a:pathLst>
                <a:path w="4870026" h="1922591">
                  <a:moveTo>
                    <a:pt x="0" y="0"/>
                  </a:moveTo>
                  <a:lnTo>
                    <a:pt x="4870026" y="0"/>
                  </a:lnTo>
                  <a:lnTo>
                    <a:pt x="4870026" y="1922591"/>
                  </a:lnTo>
                  <a:lnTo>
                    <a:pt x="0" y="1922591"/>
                  </a:lnTo>
                  <a:close/>
                </a:path>
              </a:pathLst>
            </a:custGeom>
            <a:solidFill>
              <a:srgbClr val="90D4D7"/>
            </a:solidFill>
          </p:spPr>
        </p:sp>
        <p:sp>
          <p:nvSpPr>
            <p:cNvPr id="6" name="TextBox 6"/>
            <p:cNvSpPr txBox="1"/>
            <p:nvPr/>
          </p:nvSpPr>
          <p:spPr>
            <a:xfrm>
              <a:off x="0" y="-57150"/>
              <a:ext cx="4870026" cy="1979741"/>
            </a:xfrm>
            <a:prstGeom prst="rect">
              <a:avLst/>
            </a:prstGeom>
          </p:spPr>
          <p:txBody>
            <a:bodyPr lIns="50800" tIns="50800" rIns="50800" bIns="50800" rtlCol="0" anchor="ctr"/>
            <a:lstStyle/>
            <a:p>
              <a:pPr algn="ctr">
                <a:lnSpc>
                  <a:spcPts val="3415"/>
                </a:lnSpc>
              </a:pPr>
              <a:endParaRPr/>
            </a:p>
          </p:txBody>
        </p:sp>
      </p:grpSp>
      <p:sp>
        <p:nvSpPr>
          <p:cNvPr id="7" name="Freeform 7"/>
          <p:cNvSpPr/>
          <p:nvPr/>
        </p:nvSpPr>
        <p:spPr>
          <a:xfrm flipV="1">
            <a:off x="0" y="7393619"/>
            <a:ext cx="3984002" cy="2893381"/>
          </a:xfrm>
          <a:custGeom>
            <a:avLst/>
            <a:gdLst/>
            <a:ahLst/>
            <a:cxnLst/>
            <a:rect l="l" t="t" r="r" b="b"/>
            <a:pathLst>
              <a:path w="3984002" h="2893381">
                <a:moveTo>
                  <a:pt x="0" y="2893381"/>
                </a:moveTo>
                <a:lnTo>
                  <a:pt x="3984002" y="2893381"/>
                </a:lnTo>
                <a:lnTo>
                  <a:pt x="3984002" y="0"/>
                </a:lnTo>
                <a:lnTo>
                  <a:pt x="0" y="0"/>
                </a:lnTo>
                <a:lnTo>
                  <a:pt x="0" y="289338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2260124" y="0"/>
            <a:ext cx="6027876" cy="2511615"/>
          </a:xfrm>
          <a:custGeom>
            <a:avLst/>
            <a:gdLst/>
            <a:ahLst/>
            <a:cxnLst/>
            <a:rect l="l" t="t" r="r" b="b"/>
            <a:pathLst>
              <a:path w="6027876" h="2511615">
                <a:moveTo>
                  <a:pt x="0" y="0"/>
                </a:moveTo>
                <a:lnTo>
                  <a:pt x="6027876" y="0"/>
                </a:lnTo>
                <a:lnTo>
                  <a:pt x="6027876" y="2511615"/>
                </a:lnTo>
                <a:lnTo>
                  <a:pt x="0" y="2511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8932031" y="9525846"/>
            <a:ext cx="10430952" cy="761154"/>
            <a:chOff x="0" y="0"/>
            <a:chExt cx="87421524" cy="6379210"/>
          </a:xfrm>
        </p:grpSpPr>
        <p:sp>
          <p:nvSpPr>
            <p:cNvPr id="10" name="Freeform 10"/>
            <p:cNvSpPr/>
            <p:nvPr/>
          </p:nvSpPr>
          <p:spPr>
            <a:xfrm>
              <a:off x="0" y="0"/>
              <a:ext cx="87421523" cy="6379210"/>
            </a:xfrm>
            <a:custGeom>
              <a:avLst/>
              <a:gdLst/>
              <a:ahLst/>
              <a:cxnLst/>
              <a:rect l="l" t="t" r="r" b="b"/>
              <a:pathLst>
                <a:path w="87421523" h="6379210">
                  <a:moveTo>
                    <a:pt x="80591075" y="0"/>
                  </a:moveTo>
                  <a:lnTo>
                    <a:pt x="12163156" y="0"/>
                  </a:lnTo>
                  <a:lnTo>
                    <a:pt x="7031271" y="7620"/>
                  </a:lnTo>
                  <a:lnTo>
                    <a:pt x="0" y="6379210"/>
                  </a:lnTo>
                  <a:lnTo>
                    <a:pt x="80775615" y="6379210"/>
                  </a:lnTo>
                  <a:lnTo>
                    <a:pt x="87421523" y="0"/>
                  </a:lnTo>
                  <a:close/>
                </a:path>
              </a:pathLst>
            </a:custGeom>
            <a:solidFill>
              <a:srgbClr val="7090CA"/>
            </a:solidFill>
          </p:spPr>
        </p:sp>
      </p:grpSp>
      <p:grpSp>
        <p:nvGrpSpPr>
          <p:cNvPr id="11" name="Group 11"/>
          <p:cNvGrpSpPr/>
          <p:nvPr/>
        </p:nvGrpSpPr>
        <p:grpSpPr>
          <a:xfrm>
            <a:off x="16199672" y="9617688"/>
            <a:ext cx="1669804" cy="577469"/>
            <a:chOff x="0" y="0"/>
            <a:chExt cx="1175142" cy="406400"/>
          </a:xfrm>
        </p:grpSpPr>
        <p:sp>
          <p:nvSpPr>
            <p:cNvPr id="12" name="Freeform 12"/>
            <p:cNvSpPr/>
            <p:nvPr/>
          </p:nvSpPr>
          <p:spPr>
            <a:xfrm>
              <a:off x="0" y="0"/>
              <a:ext cx="1175142" cy="406400"/>
            </a:xfrm>
            <a:custGeom>
              <a:avLst/>
              <a:gdLst/>
              <a:ahLst/>
              <a:cxnLst/>
              <a:rect l="l" t="t" r="r" b="b"/>
              <a:pathLst>
                <a:path w="1175142" h="406400">
                  <a:moveTo>
                    <a:pt x="971942" y="0"/>
                  </a:moveTo>
                  <a:cubicBezTo>
                    <a:pt x="1084166" y="0"/>
                    <a:pt x="1175142" y="90976"/>
                    <a:pt x="1175142" y="203200"/>
                  </a:cubicBezTo>
                  <a:cubicBezTo>
                    <a:pt x="1175142" y="315424"/>
                    <a:pt x="1084166" y="406400"/>
                    <a:pt x="97194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3" name="TextBox 13"/>
            <p:cNvSpPr txBox="1"/>
            <p:nvPr/>
          </p:nvSpPr>
          <p:spPr>
            <a:xfrm>
              <a:off x="0" y="-57150"/>
              <a:ext cx="1175142" cy="463550"/>
            </a:xfrm>
            <a:prstGeom prst="rect">
              <a:avLst/>
            </a:prstGeom>
          </p:spPr>
          <p:txBody>
            <a:bodyPr lIns="50800" tIns="50800" rIns="50800" bIns="50800" rtlCol="0" anchor="ctr"/>
            <a:lstStyle/>
            <a:p>
              <a:pPr algn="ctr">
                <a:lnSpc>
                  <a:spcPts val="3415"/>
                </a:lnSpc>
              </a:pPr>
              <a:endParaRPr/>
            </a:p>
          </p:txBody>
        </p:sp>
      </p:grpSp>
      <p:grpSp>
        <p:nvGrpSpPr>
          <p:cNvPr id="14" name="Group 14"/>
          <p:cNvGrpSpPr/>
          <p:nvPr/>
        </p:nvGrpSpPr>
        <p:grpSpPr>
          <a:xfrm>
            <a:off x="3475120" y="6783866"/>
            <a:ext cx="5636026" cy="2871922"/>
            <a:chOff x="0" y="0"/>
            <a:chExt cx="7514701" cy="3829230"/>
          </a:xfrm>
        </p:grpSpPr>
        <p:grpSp>
          <p:nvGrpSpPr>
            <p:cNvPr id="15" name="Group 15"/>
            <p:cNvGrpSpPr/>
            <p:nvPr/>
          </p:nvGrpSpPr>
          <p:grpSpPr>
            <a:xfrm rot="-5400000">
              <a:off x="-33757" y="33757"/>
              <a:ext cx="540111" cy="472597"/>
              <a:chOff x="0" y="0"/>
              <a:chExt cx="812800" cy="711200"/>
            </a:xfrm>
          </p:grpSpPr>
          <p:sp>
            <p:nvSpPr>
              <p:cNvPr id="16" name="Freeform 16"/>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7090CA"/>
              </a:solidFill>
            </p:spPr>
          </p:sp>
          <p:sp>
            <p:nvSpPr>
              <p:cNvPr id="17" name="TextBox 17"/>
              <p:cNvSpPr txBox="1"/>
              <p:nvPr/>
            </p:nvSpPr>
            <p:spPr>
              <a:xfrm>
                <a:off x="127000" y="-6350"/>
                <a:ext cx="558800" cy="387350"/>
              </a:xfrm>
              <a:prstGeom prst="rect">
                <a:avLst/>
              </a:prstGeom>
            </p:spPr>
            <p:txBody>
              <a:bodyPr lIns="50800" tIns="50800" rIns="50800" bIns="50800" rtlCol="0" anchor="ctr"/>
              <a:lstStyle/>
              <a:p>
                <a:pPr algn="ctr">
                  <a:lnSpc>
                    <a:spcPts val="3415"/>
                  </a:lnSpc>
                </a:pPr>
                <a:endParaRPr/>
              </a:p>
            </p:txBody>
          </p:sp>
        </p:grpSp>
        <p:sp>
          <p:nvSpPr>
            <p:cNvPr id="18" name="TextBox 18"/>
            <p:cNvSpPr txBox="1"/>
            <p:nvPr/>
          </p:nvSpPr>
          <p:spPr>
            <a:xfrm>
              <a:off x="714545" y="22164"/>
              <a:ext cx="4576447" cy="448158"/>
            </a:xfrm>
            <a:prstGeom prst="rect">
              <a:avLst/>
            </a:prstGeom>
          </p:spPr>
          <p:txBody>
            <a:bodyPr lIns="0" tIns="0" rIns="0" bIns="0" rtlCol="0" anchor="t">
              <a:spAutoFit/>
            </a:bodyPr>
            <a:lstStyle/>
            <a:p>
              <a:pPr>
                <a:lnSpc>
                  <a:spcPts val="2818"/>
                </a:lnSpc>
              </a:pPr>
              <a:r>
                <a:rPr lang="en-US" sz="2013">
                  <a:solidFill>
                    <a:srgbClr val="FFFFFF"/>
                  </a:solidFill>
                  <a:latin typeface="Montserrat Classic"/>
                </a:rPr>
                <a:t>Jax Chamber Trustee</a:t>
              </a:r>
            </a:p>
          </p:txBody>
        </p:sp>
        <p:sp>
          <p:nvSpPr>
            <p:cNvPr id="19" name="TextBox 19"/>
            <p:cNvSpPr txBox="1"/>
            <p:nvPr/>
          </p:nvSpPr>
          <p:spPr>
            <a:xfrm>
              <a:off x="714545" y="845387"/>
              <a:ext cx="4097644" cy="448158"/>
            </a:xfrm>
            <a:prstGeom prst="rect">
              <a:avLst/>
            </a:prstGeom>
          </p:spPr>
          <p:txBody>
            <a:bodyPr lIns="0" tIns="0" rIns="0" bIns="0" rtlCol="0" anchor="t">
              <a:spAutoFit/>
            </a:bodyPr>
            <a:lstStyle/>
            <a:p>
              <a:pPr>
                <a:lnSpc>
                  <a:spcPts val="2818"/>
                </a:lnSpc>
              </a:pPr>
              <a:r>
                <a:rPr lang="en-US" sz="2013">
                  <a:solidFill>
                    <a:srgbClr val="FFFFFF"/>
                  </a:solidFill>
                  <a:latin typeface="Montserrat Classic"/>
                </a:rPr>
                <a:t>Jacksonville IT Council</a:t>
              </a:r>
            </a:p>
          </p:txBody>
        </p:sp>
        <p:sp>
          <p:nvSpPr>
            <p:cNvPr id="20" name="TextBox 20"/>
            <p:cNvSpPr txBox="1"/>
            <p:nvPr/>
          </p:nvSpPr>
          <p:spPr>
            <a:xfrm>
              <a:off x="714545" y="1668609"/>
              <a:ext cx="4917810" cy="448158"/>
            </a:xfrm>
            <a:prstGeom prst="rect">
              <a:avLst/>
            </a:prstGeom>
          </p:spPr>
          <p:txBody>
            <a:bodyPr lIns="0" tIns="0" rIns="0" bIns="0" rtlCol="0" anchor="t">
              <a:spAutoFit/>
            </a:bodyPr>
            <a:lstStyle/>
            <a:p>
              <a:pPr>
                <a:lnSpc>
                  <a:spcPts val="2818"/>
                </a:lnSpc>
              </a:pPr>
              <a:r>
                <a:rPr lang="en-US" sz="2013">
                  <a:solidFill>
                    <a:srgbClr val="FFFFFF"/>
                  </a:solidFill>
                  <a:latin typeface="Montserrat Classic"/>
                </a:rPr>
                <a:t>CEO Forum</a:t>
              </a:r>
            </a:p>
          </p:txBody>
        </p:sp>
        <p:sp>
          <p:nvSpPr>
            <p:cNvPr id="21" name="TextBox 21"/>
            <p:cNvSpPr txBox="1"/>
            <p:nvPr/>
          </p:nvSpPr>
          <p:spPr>
            <a:xfrm>
              <a:off x="714545" y="2455052"/>
              <a:ext cx="6800156" cy="448158"/>
            </a:xfrm>
            <a:prstGeom prst="rect">
              <a:avLst/>
            </a:prstGeom>
          </p:spPr>
          <p:txBody>
            <a:bodyPr lIns="0" tIns="0" rIns="0" bIns="0" rtlCol="0" anchor="t">
              <a:spAutoFit/>
            </a:bodyPr>
            <a:lstStyle/>
            <a:p>
              <a:pPr>
                <a:lnSpc>
                  <a:spcPts val="2818"/>
                </a:lnSpc>
              </a:pPr>
              <a:r>
                <a:rPr lang="en-US" sz="2013">
                  <a:solidFill>
                    <a:srgbClr val="FFFFFF"/>
                  </a:solidFill>
                  <a:latin typeface="Montserrat Classic"/>
                </a:rPr>
                <a:t>Citizens Potawatomi Nation</a:t>
              </a:r>
            </a:p>
          </p:txBody>
        </p:sp>
        <p:grpSp>
          <p:nvGrpSpPr>
            <p:cNvPr id="22" name="Group 22"/>
            <p:cNvGrpSpPr/>
            <p:nvPr/>
          </p:nvGrpSpPr>
          <p:grpSpPr>
            <a:xfrm rot="-5400000">
              <a:off x="-33757" y="856980"/>
              <a:ext cx="540111" cy="472597"/>
              <a:chOff x="0" y="0"/>
              <a:chExt cx="812800" cy="711200"/>
            </a:xfrm>
          </p:grpSpPr>
          <p:sp>
            <p:nvSpPr>
              <p:cNvPr id="23" name="Freeform 23"/>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7090CA"/>
              </a:solidFill>
            </p:spPr>
          </p:sp>
          <p:sp>
            <p:nvSpPr>
              <p:cNvPr id="24" name="TextBox 24"/>
              <p:cNvSpPr txBox="1"/>
              <p:nvPr/>
            </p:nvSpPr>
            <p:spPr>
              <a:xfrm>
                <a:off x="127000" y="-6350"/>
                <a:ext cx="558800" cy="387350"/>
              </a:xfrm>
              <a:prstGeom prst="rect">
                <a:avLst/>
              </a:prstGeom>
            </p:spPr>
            <p:txBody>
              <a:bodyPr lIns="50800" tIns="50800" rIns="50800" bIns="50800" rtlCol="0" anchor="ctr"/>
              <a:lstStyle/>
              <a:p>
                <a:pPr algn="ctr">
                  <a:lnSpc>
                    <a:spcPts val="3415"/>
                  </a:lnSpc>
                </a:pPr>
                <a:endParaRPr/>
              </a:p>
            </p:txBody>
          </p:sp>
        </p:grpSp>
        <p:grpSp>
          <p:nvGrpSpPr>
            <p:cNvPr id="25" name="Group 25"/>
            <p:cNvGrpSpPr/>
            <p:nvPr/>
          </p:nvGrpSpPr>
          <p:grpSpPr>
            <a:xfrm rot="-5400000">
              <a:off x="-33757" y="1680203"/>
              <a:ext cx="540111" cy="472597"/>
              <a:chOff x="0" y="0"/>
              <a:chExt cx="812800" cy="711200"/>
            </a:xfrm>
          </p:grpSpPr>
          <p:sp>
            <p:nvSpPr>
              <p:cNvPr id="26" name="Freeform 26"/>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7090CA"/>
              </a:solidFill>
            </p:spPr>
          </p:sp>
          <p:sp>
            <p:nvSpPr>
              <p:cNvPr id="27" name="TextBox 27"/>
              <p:cNvSpPr txBox="1"/>
              <p:nvPr/>
            </p:nvSpPr>
            <p:spPr>
              <a:xfrm>
                <a:off x="127000" y="-6350"/>
                <a:ext cx="558800" cy="387350"/>
              </a:xfrm>
              <a:prstGeom prst="rect">
                <a:avLst/>
              </a:prstGeom>
            </p:spPr>
            <p:txBody>
              <a:bodyPr lIns="50800" tIns="50800" rIns="50800" bIns="50800" rtlCol="0" anchor="ctr"/>
              <a:lstStyle/>
              <a:p>
                <a:pPr algn="ctr">
                  <a:lnSpc>
                    <a:spcPts val="3415"/>
                  </a:lnSpc>
                </a:pPr>
                <a:endParaRPr/>
              </a:p>
            </p:txBody>
          </p:sp>
        </p:grpSp>
        <p:grpSp>
          <p:nvGrpSpPr>
            <p:cNvPr id="28" name="Group 28"/>
            <p:cNvGrpSpPr/>
            <p:nvPr/>
          </p:nvGrpSpPr>
          <p:grpSpPr>
            <a:xfrm rot="-5400000">
              <a:off x="-33757" y="2501539"/>
              <a:ext cx="540111" cy="472597"/>
              <a:chOff x="0" y="0"/>
              <a:chExt cx="812800" cy="711200"/>
            </a:xfrm>
          </p:grpSpPr>
          <p:sp>
            <p:nvSpPr>
              <p:cNvPr id="29" name="Freeform 29"/>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7090CA"/>
              </a:solidFill>
            </p:spPr>
          </p:sp>
          <p:sp>
            <p:nvSpPr>
              <p:cNvPr id="30" name="TextBox 30"/>
              <p:cNvSpPr txBox="1"/>
              <p:nvPr/>
            </p:nvSpPr>
            <p:spPr>
              <a:xfrm>
                <a:off x="127000" y="-6350"/>
                <a:ext cx="558800" cy="387350"/>
              </a:xfrm>
              <a:prstGeom prst="rect">
                <a:avLst/>
              </a:prstGeom>
            </p:spPr>
            <p:txBody>
              <a:bodyPr lIns="50800" tIns="50800" rIns="50800" bIns="50800" rtlCol="0" anchor="ctr"/>
              <a:lstStyle/>
              <a:p>
                <a:pPr algn="ctr">
                  <a:lnSpc>
                    <a:spcPts val="3415"/>
                  </a:lnSpc>
                </a:pPr>
                <a:endParaRPr/>
              </a:p>
            </p:txBody>
          </p:sp>
        </p:grpSp>
        <p:grpSp>
          <p:nvGrpSpPr>
            <p:cNvPr id="31" name="Group 31"/>
            <p:cNvGrpSpPr/>
            <p:nvPr/>
          </p:nvGrpSpPr>
          <p:grpSpPr>
            <a:xfrm rot="-5400000">
              <a:off x="-33757" y="3322876"/>
              <a:ext cx="540111" cy="472597"/>
              <a:chOff x="0" y="0"/>
              <a:chExt cx="812800" cy="711200"/>
            </a:xfrm>
          </p:grpSpPr>
          <p:sp>
            <p:nvSpPr>
              <p:cNvPr id="32" name="Freeform 32"/>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7090CA"/>
              </a:solidFill>
            </p:spPr>
          </p:sp>
          <p:sp>
            <p:nvSpPr>
              <p:cNvPr id="33" name="TextBox 33"/>
              <p:cNvSpPr txBox="1"/>
              <p:nvPr/>
            </p:nvSpPr>
            <p:spPr>
              <a:xfrm>
                <a:off x="127000" y="-6350"/>
                <a:ext cx="558800" cy="387350"/>
              </a:xfrm>
              <a:prstGeom prst="rect">
                <a:avLst/>
              </a:prstGeom>
            </p:spPr>
            <p:txBody>
              <a:bodyPr lIns="50800" tIns="50800" rIns="50800" bIns="50800" rtlCol="0" anchor="ctr"/>
              <a:lstStyle/>
              <a:p>
                <a:pPr algn="ctr">
                  <a:lnSpc>
                    <a:spcPts val="3415"/>
                  </a:lnSpc>
                </a:pPr>
                <a:endParaRPr/>
              </a:p>
            </p:txBody>
          </p:sp>
        </p:grpSp>
        <p:sp>
          <p:nvSpPr>
            <p:cNvPr id="34" name="TextBox 34"/>
            <p:cNvSpPr txBox="1"/>
            <p:nvPr/>
          </p:nvSpPr>
          <p:spPr>
            <a:xfrm>
              <a:off x="714545" y="3311282"/>
              <a:ext cx="6800156" cy="448158"/>
            </a:xfrm>
            <a:prstGeom prst="rect">
              <a:avLst/>
            </a:prstGeom>
          </p:spPr>
          <p:txBody>
            <a:bodyPr lIns="0" tIns="0" rIns="0" bIns="0" rtlCol="0" anchor="t">
              <a:spAutoFit/>
            </a:bodyPr>
            <a:lstStyle/>
            <a:p>
              <a:pPr>
                <a:lnSpc>
                  <a:spcPts val="2818"/>
                </a:lnSpc>
              </a:pPr>
              <a:r>
                <a:rPr lang="en-US" sz="2013">
                  <a:solidFill>
                    <a:srgbClr val="FFFFFF"/>
                  </a:solidFill>
                  <a:latin typeface="Montserrat Classic"/>
                </a:rPr>
                <a:t>Tim Tebow Foundation / Harbour Hope </a:t>
              </a:r>
            </a:p>
          </p:txBody>
        </p:sp>
        <p:sp>
          <p:nvSpPr>
            <p:cNvPr id="35" name="TextBox 35"/>
            <p:cNvSpPr txBox="1"/>
            <p:nvPr/>
          </p:nvSpPr>
          <p:spPr>
            <a:xfrm>
              <a:off x="4574545" y="957610"/>
              <a:ext cx="2940155" cy="298437"/>
            </a:xfrm>
            <a:prstGeom prst="rect">
              <a:avLst/>
            </a:prstGeom>
          </p:spPr>
          <p:txBody>
            <a:bodyPr lIns="0" tIns="0" rIns="0" bIns="0" rtlCol="0" anchor="t">
              <a:spAutoFit/>
            </a:bodyPr>
            <a:lstStyle/>
            <a:p>
              <a:pPr>
                <a:lnSpc>
                  <a:spcPts val="1878"/>
                </a:lnSpc>
              </a:pPr>
              <a:r>
                <a:rPr lang="en-US" sz="1342">
                  <a:solidFill>
                    <a:srgbClr val="FFFFFF"/>
                  </a:solidFill>
                  <a:latin typeface="Montserrat Classic"/>
                </a:rPr>
                <a:t>&amp; Tech Coast Conference</a:t>
              </a:r>
            </a:p>
          </p:txBody>
        </p:sp>
      </p:grpSp>
      <p:sp>
        <p:nvSpPr>
          <p:cNvPr id="36" name="Freeform 36"/>
          <p:cNvSpPr/>
          <p:nvPr/>
        </p:nvSpPr>
        <p:spPr>
          <a:xfrm>
            <a:off x="856433" y="6821831"/>
            <a:ext cx="834709" cy="834709"/>
          </a:xfrm>
          <a:custGeom>
            <a:avLst/>
            <a:gdLst/>
            <a:ahLst/>
            <a:cxnLst/>
            <a:rect l="l" t="t" r="r" b="b"/>
            <a:pathLst>
              <a:path w="834709" h="834709">
                <a:moveTo>
                  <a:pt x="0" y="0"/>
                </a:moveTo>
                <a:lnTo>
                  <a:pt x="834709" y="0"/>
                </a:lnTo>
                <a:lnTo>
                  <a:pt x="834709" y="834709"/>
                </a:lnTo>
                <a:lnTo>
                  <a:pt x="0" y="834709"/>
                </a:lnTo>
                <a:lnTo>
                  <a:pt x="0" y="0"/>
                </a:lnTo>
                <a:close/>
              </a:path>
            </a:pathLst>
          </a:custGeom>
          <a:blipFill>
            <a:blip r:embed="rId9"/>
            <a:stretch>
              <a:fillRect/>
            </a:stretch>
          </a:blipFill>
          <a:ln w="47625" cap="sq">
            <a:solidFill>
              <a:srgbClr val="7090CA"/>
            </a:solidFill>
            <a:prstDash val="solid"/>
            <a:miter/>
          </a:ln>
        </p:spPr>
      </p:sp>
      <p:sp>
        <p:nvSpPr>
          <p:cNvPr id="37" name="Freeform 37"/>
          <p:cNvSpPr/>
          <p:nvPr/>
        </p:nvSpPr>
        <p:spPr>
          <a:xfrm>
            <a:off x="1841158" y="7045778"/>
            <a:ext cx="834709" cy="834709"/>
          </a:xfrm>
          <a:custGeom>
            <a:avLst/>
            <a:gdLst/>
            <a:ahLst/>
            <a:cxnLst/>
            <a:rect l="l" t="t" r="r" b="b"/>
            <a:pathLst>
              <a:path w="834709" h="834709">
                <a:moveTo>
                  <a:pt x="0" y="0"/>
                </a:moveTo>
                <a:lnTo>
                  <a:pt x="834708" y="0"/>
                </a:lnTo>
                <a:lnTo>
                  <a:pt x="834708" y="834709"/>
                </a:lnTo>
                <a:lnTo>
                  <a:pt x="0" y="834709"/>
                </a:lnTo>
                <a:lnTo>
                  <a:pt x="0" y="0"/>
                </a:lnTo>
                <a:close/>
              </a:path>
            </a:pathLst>
          </a:custGeom>
          <a:blipFill>
            <a:blip r:embed="rId10"/>
            <a:stretch>
              <a:fillRect/>
            </a:stretch>
          </a:blipFill>
          <a:ln w="47625" cap="sq">
            <a:solidFill>
              <a:srgbClr val="7090CA"/>
            </a:solidFill>
            <a:prstDash val="solid"/>
            <a:miter/>
          </a:ln>
        </p:spPr>
      </p:sp>
      <p:sp>
        <p:nvSpPr>
          <p:cNvPr id="38" name="Freeform 38"/>
          <p:cNvSpPr/>
          <p:nvPr/>
        </p:nvSpPr>
        <p:spPr>
          <a:xfrm>
            <a:off x="2239462" y="7990182"/>
            <a:ext cx="836327" cy="836327"/>
          </a:xfrm>
          <a:custGeom>
            <a:avLst/>
            <a:gdLst/>
            <a:ahLst/>
            <a:cxnLst/>
            <a:rect l="l" t="t" r="r" b="b"/>
            <a:pathLst>
              <a:path w="836327" h="836327">
                <a:moveTo>
                  <a:pt x="0" y="0"/>
                </a:moveTo>
                <a:lnTo>
                  <a:pt x="836327" y="0"/>
                </a:lnTo>
                <a:lnTo>
                  <a:pt x="836327" y="836327"/>
                </a:lnTo>
                <a:lnTo>
                  <a:pt x="0" y="836327"/>
                </a:lnTo>
                <a:lnTo>
                  <a:pt x="0" y="0"/>
                </a:lnTo>
                <a:close/>
              </a:path>
            </a:pathLst>
          </a:custGeom>
          <a:blipFill>
            <a:blip r:embed="rId11"/>
            <a:stretch>
              <a:fillRect/>
            </a:stretch>
          </a:blipFill>
          <a:ln w="47625" cap="sq">
            <a:solidFill>
              <a:srgbClr val="7090CA"/>
            </a:solidFill>
            <a:prstDash val="solid"/>
            <a:miter/>
          </a:ln>
        </p:spPr>
      </p:sp>
      <p:sp>
        <p:nvSpPr>
          <p:cNvPr id="39" name="TextBox 39"/>
          <p:cNvSpPr txBox="1"/>
          <p:nvPr/>
        </p:nvSpPr>
        <p:spPr>
          <a:xfrm>
            <a:off x="1053181" y="1110442"/>
            <a:ext cx="11387146" cy="1019097"/>
          </a:xfrm>
          <a:prstGeom prst="rect">
            <a:avLst/>
          </a:prstGeom>
        </p:spPr>
        <p:txBody>
          <a:bodyPr lIns="0" tIns="0" rIns="0" bIns="0" rtlCol="0" anchor="t">
            <a:spAutoFit/>
          </a:bodyPr>
          <a:lstStyle/>
          <a:p>
            <a:pPr>
              <a:lnSpc>
                <a:spcPts val="8404"/>
              </a:lnSpc>
            </a:pPr>
            <a:r>
              <a:rPr lang="en-US" sz="6003" spc="480">
                <a:solidFill>
                  <a:srgbClr val="7090CA"/>
                </a:solidFill>
                <a:latin typeface="League Spartan"/>
              </a:rPr>
              <a:t>COMMUNITY</a:t>
            </a:r>
          </a:p>
        </p:txBody>
      </p:sp>
      <p:sp>
        <p:nvSpPr>
          <p:cNvPr id="40" name="TextBox 40"/>
          <p:cNvSpPr txBox="1"/>
          <p:nvPr/>
        </p:nvSpPr>
        <p:spPr>
          <a:xfrm>
            <a:off x="2506801" y="1955788"/>
            <a:ext cx="6182673" cy="423812"/>
          </a:xfrm>
          <a:prstGeom prst="rect">
            <a:avLst/>
          </a:prstGeom>
        </p:spPr>
        <p:txBody>
          <a:bodyPr lIns="0" tIns="0" rIns="0" bIns="0" rtlCol="0" anchor="t">
            <a:spAutoFit/>
          </a:bodyPr>
          <a:lstStyle/>
          <a:p>
            <a:pPr>
              <a:lnSpc>
                <a:spcPts val="3415"/>
              </a:lnSpc>
            </a:pPr>
            <a:r>
              <a:rPr lang="en-US" sz="2439" spc="1707">
                <a:solidFill>
                  <a:srgbClr val="90D4D7"/>
                </a:solidFill>
                <a:latin typeface="Montserrat Classic"/>
              </a:rPr>
              <a:t>CONTRIBUTIONS</a:t>
            </a:r>
          </a:p>
        </p:txBody>
      </p:sp>
      <p:sp>
        <p:nvSpPr>
          <p:cNvPr id="41" name="TextBox 41"/>
          <p:cNvSpPr txBox="1"/>
          <p:nvPr/>
        </p:nvSpPr>
        <p:spPr>
          <a:xfrm>
            <a:off x="10039720" y="9679761"/>
            <a:ext cx="6018951" cy="422275"/>
          </a:xfrm>
          <a:prstGeom prst="rect">
            <a:avLst/>
          </a:prstGeom>
        </p:spPr>
        <p:txBody>
          <a:bodyPr lIns="0" tIns="0" rIns="0" bIns="0" rtlCol="0" anchor="t">
            <a:spAutoFit/>
          </a:bodyPr>
          <a:lstStyle/>
          <a:p>
            <a:pPr>
              <a:lnSpc>
                <a:spcPts val="3499"/>
              </a:lnSpc>
            </a:pPr>
            <a:r>
              <a:rPr lang="en-US" sz="2499">
                <a:solidFill>
                  <a:srgbClr val="FFFFFF"/>
                </a:solidFill>
                <a:latin typeface="Montserrat Classic"/>
              </a:rPr>
              <a:t>Summer Vyne </a:t>
            </a:r>
          </a:p>
        </p:txBody>
      </p:sp>
      <p:sp>
        <p:nvSpPr>
          <p:cNvPr id="42" name="TextBox 42"/>
          <p:cNvSpPr txBox="1"/>
          <p:nvPr/>
        </p:nvSpPr>
        <p:spPr>
          <a:xfrm>
            <a:off x="16060646" y="9637199"/>
            <a:ext cx="1947854" cy="481330"/>
          </a:xfrm>
          <a:prstGeom prst="rect">
            <a:avLst/>
          </a:prstGeom>
        </p:spPr>
        <p:txBody>
          <a:bodyPr lIns="0" tIns="0" rIns="0" bIns="0" rtlCol="0" anchor="t">
            <a:spAutoFit/>
          </a:bodyPr>
          <a:lstStyle/>
          <a:p>
            <a:pPr algn="ctr">
              <a:lnSpc>
                <a:spcPts val="3919"/>
              </a:lnSpc>
            </a:pPr>
            <a:r>
              <a:rPr lang="en-US" sz="2799">
                <a:solidFill>
                  <a:srgbClr val="7090CA"/>
                </a:solidFill>
                <a:latin typeface="Montserrat Classic Bold"/>
              </a:rPr>
              <a:t>08 of 17</a:t>
            </a:r>
          </a:p>
        </p:txBody>
      </p:sp>
      <p:sp>
        <p:nvSpPr>
          <p:cNvPr id="43" name="TextBox 43"/>
          <p:cNvSpPr txBox="1"/>
          <p:nvPr/>
        </p:nvSpPr>
        <p:spPr>
          <a:xfrm>
            <a:off x="9144000" y="3188313"/>
            <a:ext cx="8939768" cy="6410325"/>
          </a:xfrm>
          <a:prstGeom prst="rect">
            <a:avLst/>
          </a:prstGeom>
        </p:spPr>
        <p:txBody>
          <a:bodyPr lIns="0" tIns="0" rIns="0" bIns="0" rtlCol="0" anchor="t">
            <a:spAutoFit/>
          </a:bodyPr>
          <a:lstStyle/>
          <a:p>
            <a:pPr marL="0" lvl="0" indent="0" algn="just">
              <a:lnSpc>
                <a:spcPts val="2100"/>
              </a:lnSpc>
              <a:spcBef>
                <a:spcPct val="0"/>
              </a:spcBef>
            </a:pPr>
            <a:r>
              <a:rPr lang="en-US" sz="1500" u="none" strike="noStrike">
                <a:solidFill>
                  <a:srgbClr val="000000"/>
                </a:solidFill>
                <a:latin typeface="Arimo"/>
              </a:rPr>
              <a:t>Personal passions of mine have also aided in me fostering strong ties and relationships in my communities. My active engagement with the Citizens Potawatomi Nation reflects my deep connection to my heritage and commitment to preserving cultural traditions. Additionally, my passion for empowering women in the male-dominated tech industry drives me to actively recruit and train women without prior tech experience, breaking down barriers and offering opportunities that might otherwise be overlooked. This inclusive approach has resulted in diverse, dynamic teams, creating a work environment where every employee feels valued and supported, leading to long-term retention and unwavering loyalty. A personal hobby of mine has even evolved into a business where I make a positive impact as the owner of Bittersweet Studios, a company empowering its members through aerial fitness, while serving in special community events to engage attendees. </a:t>
            </a:r>
          </a:p>
          <a:p>
            <a:pPr marL="0" lvl="0" indent="0" algn="just">
              <a:lnSpc>
                <a:spcPts val="2100"/>
              </a:lnSpc>
              <a:spcBef>
                <a:spcPct val="0"/>
              </a:spcBef>
            </a:pPr>
            <a:endParaRPr lang="en-US" sz="1500" u="none" strike="noStrike">
              <a:solidFill>
                <a:srgbClr val="000000"/>
              </a:solidFill>
              <a:latin typeface="Arimo"/>
            </a:endParaRPr>
          </a:p>
          <a:p>
            <a:pPr marL="0" lvl="0" indent="0" algn="just">
              <a:lnSpc>
                <a:spcPts val="2100"/>
              </a:lnSpc>
              <a:spcBef>
                <a:spcPct val="0"/>
              </a:spcBef>
            </a:pPr>
            <a:r>
              <a:rPr lang="en-US" sz="1500" u="none" strike="noStrike">
                <a:solidFill>
                  <a:srgbClr val="000000"/>
                </a:solidFill>
                <a:latin typeface="Arimo"/>
              </a:rPr>
              <a:t>My philanthropic efforts are a significant part of my life, exemplified by AnuVision Technologies' generous donations to the Tim Tebow Foundation as well as the Harbour Hope International. They provide hope and healing to survivors of human trafficking. These organizations have taught me so much and the stories of survival are incredible. This involvement has actually influenced me to create a new nonprofit called Hero’s for Hero’s which ultimately will be working to bring hospitalized kids further accessibility to live interactions with both local and national celebrities as well as distant families utilizing hologram technology. We are just starting to meet with our pilot hospital to launch the programs.</a:t>
            </a:r>
          </a:p>
          <a:p>
            <a:pPr marL="0" lvl="0" indent="0" algn="just">
              <a:lnSpc>
                <a:spcPts val="2100"/>
              </a:lnSpc>
              <a:spcBef>
                <a:spcPct val="0"/>
              </a:spcBef>
            </a:pPr>
            <a:endParaRPr lang="en-US" sz="1500" u="none" strike="noStrike">
              <a:solidFill>
                <a:srgbClr val="000000"/>
              </a:solidFill>
              <a:latin typeface="Arimo"/>
            </a:endParaRPr>
          </a:p>
          <a:p>
            <a:pPr marL="0" lvl="0" indent="0" algn="just">
              <a:lnSpc>
                <a:spcPts val="2100"/>
              </a:lnSpc>
              <a:spcBef>
                <a:spcPct val="0"/>
              </a:spcBef>
            </a:pPr>
            <a:r>
              <a:rPr lang="en-US" sz="1500" u="none" strike="noStrike">
                <a:solidFill>
                  <a:srgbClr val="000000"/>
                </a:solidFill>
                <a:latin typeface="Arimo"/>
              </a:rPr>
              <a:t>I have had the privilege through my professional success to be able to give back at every step surrounding my life. My leadership, community engagement, and philanthropic contributions have served me to keep my commitment to making a positive impact both in the business world and in my broader community.</a:t>
            </a:r>
          </a:p>
          <a:p>
            <a:pPr marL="0" lvl="0" indent="0" algn="just">
              <a:lnSpc>
                <a:spcPts val="2100"/>
              </a:lnSpc>
              <a:spcBef>
                <a:spcPct val="0"/>
              </a:spcBef>
            </a:pPr>
            <a:endParaRPr lang="en-US" sz="1500" u="none" strike="noStrike">
              <a:solidFill>
                <a:srgbClr val="000000"/>
              </a:solidFill>
              <a:latin typeface="Arimo"/>
            </a:endParaRPr>
          </a:p>
        </p:txBody>
      </p:sp>
      <p:sp>
        <p:nvSpPr>
          <p:cNvPr id="44" name="TextBox 44"/>
          <p:cNvSpPr txBox="1"/>
          <p:nvPr/>
        </p:nvSpPr>
        <p:spPr>
          <a:xfrm>
            <a:off x="350696" y="3211808"/>
            <a:ext cx="8581336" cy="3743325"/>
          </a:xfrm>
          <a:prstGeom prst="rect">
            <a:avLst/>
          </a:prstGeom>
        </p:spPr>
        <p:txBody>
          <a:bodyPr lIns="0" tIns="0" rIns="0" bIns="0" rtlCol="0" anchor="t">
            <a:spAutoFit/>
          </a:bodyPr>
          <a:lstStyle/>
          <a:p>
            <a:pPr algn="just">
              <a:lnSpc>
                <a:spcPts val="2100"/>
              </a:lnSpc>
              <a:spcBef>
                <a:spcPct val="0"/>
              </a:spcBef>
            </a:pPr>
            <a:r>
              <a:rPr lang="en-US" sz="1500">
                <a:solidFill>
                  <a:srgbClr val="000000"/>
                </a:solidFill>
                <a:latin typeface="Arimo"/>
              </a:rPr>
              <a:t>My commitment to the community is a source of personal pride. I actively collaborate with influential business leaders as a Trustee at the Jax Chamber, working together to boost economic growth in the Jacksonville region. As a dedicated board member of the Jacksonville Information Technology Council (JITC), I'm passionate about advancing the local technology sector. Helping to organize this year's Tech Coast Conference, a significant event for technology enthusiasts, has been a highlight, attracting industry giants like Sony, LG, Logitech, Planar, Proto Hologram, Newline, Hovercam/Eglass, and others. </a:t>
            </a:r>
          </a:p>
          <a:p>
            <a:pPr algn="just">
              <a:lnSpc>
                <a:spcPts val="2100"/>
              </a:lnSpc>
              <a:spcBef>
                <a:spcPct val="0"/>
              </a:spcBef>
            </a:pPr>
            <a:endParaRPr lang="en-US" sz="1500">
              <a:solidFill>
                <a:srgbClr val="000000"/>
              </a:solidFill>
              <a:latin typeface="Arimo"/>
            </a:endParaRPr>
          </a:p>
          <a:p>
            <a:pPr algn="just">
              <a:lnSpc>
                <a:spcPts val="2100"/>
              </a:lnSpc>
              <a:spcBef>
                <a:spcPct val="0"/>
              </a:spcBef>
            </a:pPr>
            <a:r>
              <a:rPr lang="en-US" sz="1500">
                <a:solidFill>
                  <a:srgbClr val="000000"/>
                </a:solidFill>
                <a:latin typeface="Arimo"/>
              </a:rPr>
              <a:t>In addition to the Jacksonville Chamber, I am actively participating in monthly CEO forums, where I contribute insights and gain valuable knowledge from fellow CEOs, enriching our local business ecosystem, not just the local technology landscape. I have also completed the Jim Moran Institute for Global Entrepreneurship program at Florida State University which reflects my dedication to continuous learning and personal growth. </a:t>
            </a:r>
          </a:p>
          <a:p>
            <a:pPr algn="just">
              <a:lnSpc>
                <a:spcPts val="2100"/>
              </a:lnSpc>
              <a:spcBef>
                <a:spcPct val="0"/>
              </a:spcBef>
            </a:pPr>
            <a:endParaRPr lang="en-US" sz="1500">
              <a:solidFill>
                <a:srgbClr val="000000"/>
              </a:solidFill>
              <a:latin typeface="Arim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l="-637" r="-637"/>
            </a:stretch>
          </a:blipFill>
        </p:spPr>
      </p:sp>
      <p:sp>
        <p:nvSpPr>
          <p:cNvPr id="3" name="Freeform 3"/>
          <p:cNvSpPr/>
          <p:nvPr/>
        </p:nvSpPr>
        <p:spPr>
          <a:xfrm flipH="1">
            <a:off x="485387" y="482959"/>
            <a:ext cx="1839800" cy="1839800"/>
          </a:xfrm>
          <a:custGeom>
            <a:avLst/>
            <a:gdLst/>
            <a:ahLst/>
            <a:cxnLst/>
            <a:rect l="l" t="t" r="r" b="b"/>
            <a:pathLst>
              <a:path w="1839800" h="1839800">
                <a:moveTo>
                  <a:pt x="1839800" y="0"/>
                </a:moveTo>
                <a:lnTo>
                  <a:pt x="0" y="0"/>
                </a:lnTo>
                <a:lnTo>
                  <a:pt x="0" y="1839801"/>
                </a:lnTo>
                <a:lnTo>
                  <a:pt x="1839800" y="1839801"/>
                </a:lnTo>
                <a:lnTo>
                  <a:pt x="183980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02880" y="2987161"/>
            <a:ext cx="18490880" cy="7299839"/>
            <a:chOff x="0" y="0"/>
            <a:chExt cx="4870026" cy="1922591"/>
          </a:xfrm>
        </p:grpSpPr>
        <p:sp>
          <p:nvSpPr>
            <p:cNvPr id="5" name="Freeform 5"/>
            <p:cNvSpPr/>
            <p:nvPr/>
          </p:nvSpPr>
          <p:spPr>
            <a:xfrm>
              <a:off x="0" y="0"/>
              <a:ext cx="4870026" cy="1922591"/>
            </a:xfrm>
            <a:custGeom>
              <a:avLst/>
              <a:gdLst/>
              <a:ahLst/>
              <a:cxnLst/>
              <a:rect l="l" t="t" r="r" b="b"/>
              <a:pathLst>
                <a:path w="4870026" h="1922591">
                  <a:moveTo>
                    <a:pt x="0" y="0"/>
                  </a:moveTo>
                  <a:lnTo>
                    <a:pt x="4870026" y="0"/>
                  </a:lnTo>
                  <a:lnTo>
                    <a:pt x="4870026" y="1922591"/>
                  </a:lnTo>
                  <a:lnTo>
                    <a:pt x="0" y="1922591"/>
                  </a:lnTo>
                  <a:close/>
                </a:path>
              </a:pathLst>
            </a:custGeom>
            <a:solidFill>
              <a:srgbClr val="7090CA"/>
            </a:solidFill>
          </p:spPr>
        </p:sp>
        <p:sp>
          <p:nvSpPr>
            <p:cNvPr id="6" name="TextBox 6"/>
            <p:cNvSpPr txBox="1"/>
            <p:nvPr/>
          </p:nvSpPr>
          <p:spPr>
            <a:xfrm>
              <a:off x="0" y="-57150"/>
              <a:ext cx="4870026" cy="1979741"/>
            </a:xfrm>
            <a:prstGeom prst="rect">
              <a:avLst/>
            </a:prstGeom>
          </p:spPr>
          <p:txBody>
            <a:bodyPr lIns="50800" tIns="50800" rIns="50800" bIns="50800" rtlCol="0" anchor="ctr"/>
            <a:lstStyle/>
            <a:p>
              <a:pPr algn="ctr">
                <a:lnSpc>
                  <a:spcPts val="3415"/>
                </a:lnSpc>
              </a:pPr>
              <a:endParaRPr/>
            </a:p>
          </p:txBody>
        </p:sp>
      </p:grpSp>
      <p:sp>
        <p:nvSpPr>
          <p:cNvPr id="7" name="Freeform 7"/>
          <p:cNvSpPr/>
          <p:nvPr/>
        </p:nvSpPr>
        <p:spPr>
          <a:xfrm flipV="1">
            <a:off x="0" y="7169236"/>
            <a:ext cx="4292963" cy="3117764"/>
          </a:xfrm>
          <a:custGeom>
            <a:avLst/>
            <a:gdLst/>
            <a:ahLst/>
            <a:cxnLst/>
            <a:rect l="l" t="t" r="r" b="b"/>
            <a:pathLst>
              <a:path w="4292963" h="3117764">
                <a:moveTo>
                  <a:pt x="0" y="3117764"/>
                </a:moveTo>
                <a:lnTo>
                  <a:pt x="4292963" y="3117764"/>
                </a:lnTo>
                <a:lnTo>
                  <a:pt x="4292963" y="0"/>
                </a:lnTo>
                <a:lnTo>
                  <a:pt x="0" y="0"/>
                </a:lnTo>
                <a:lnTo>
                  <a:pt x="0" y="311776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2260124" y="0"/>
            <a:ext cx="6027876" cy="2511615"/>
          </a:xfrm>
          <a:custGeom>
            <a:avLst/>
            <a:gdLst/>
            <a:ahLst/>
            <a:cxnLst/>
            <a:rect l="l" t="t" r="r" b="b"/>
            <a:pathLst>
              <a:path w="6027876" h="2511615">
                <a:moveTo>
                  <a:pt x="0" y="0"/>
                </a:moveTo>
                <a:lnTo>
                  <a:pt x="6027876" y="0"/>
                </a:lnTo>
                <a:lnTo>
                  <a:pt x="6027876" y="2511615"/>
                </a:lnTo>
                <a:lnTo>
                  <a:pt x="0" y="2511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8932031" y="9525846"/>
            <a:ext cx="10430952" cy="761154"/>
            <a:chOff x="0" y="0"/>
            <a:chExt cx="87421524" cy="6379210"/>
          </a:xfrm>
        </p:grpSpPr>
        <p:sp>
          <p:nvSpPr>
            <p:cNvPr id="10" name="Freeform 10"/>
            <p:cNvSpPr/>
            <p:nvPr/>
          </p:nvSpPr>
          <p:spPr>
            <a:xfrm>
              <a:off x="0" y="0"/>
              <a:ext cx="87421523" cy="6379210"/>
            </a:xfrm>
            <a:custGeom>
              <a:avLst/>
              <a:gdLst/>
              <a:ahLst/>
              <a:cxnLst/>
              <a:rect l="l" t="t" r="r" b="b"/>
              <a:pathLst>
                <a:path w="87421523" h="6379210">
                  <a:moveTo>
                    <a:pt x="80591075" y="0"/>
                  </a:moveTo>
                  <a:lnTo>
                    <a:pt x="12163156" y="0"/>
                  </a:lnTo>
                  <a:lnTo>
                    <a:pt x="7031271" y="7620"/>
                  </a:lnTo>
                  <a:lnTo>
                    <a:pt x="0" y="6379210"/>
                  </a:lnTo>
                  <a:lnTo>
                    <a:pt x="80775615" y="6379210"/>
                  </a:lnTo>
                  <a:lnTo>
                    <a:pt x="87421523" y="0"/>
                  </a:lnTo>
                  <a:close/>
                </a:path>
              </a:pathLst>
            </a:custGeom>
            <a:solidFill>
              <a:srgbClr val="90D4D7"/>
            </a:solidFill>
          </p:spPr>
        </p:sp>
      </p:grpSp>
      <p:grpSp>
        <p:nvGrpSpPr>
          <p:cNvPr id="11" name="Group 11"/>
          <p:cNvGrpSpPr/>
          <p:nvPr/>
        </p:nvGrpSpPr>
        <p:grpSpPr>
          <a:xfrm>
            <a:off x="16199672" y="9617688"/>
            <a:ext cx="1669804" cy="577469"/>
            <a:chOff x="0" y="0"/>
            <a:chExt cx="1175142" cy="406400"/>
          </a:xfrm>
        </p:grpSpPr>
        <p:sp>
          <p:nvSpPr>
            <p:cNvPr id="12" name="Freeform 12"/>
            <p:cNvSpPr/>
            <p:nvPr/>
          </p:nvSpPr>
          <p:spPr>
            <a:xfrm>
              <a:off x="0" y="0"/>
              <a:ext cx="1175142" cy="406400"/>
            </a:xfrm>
            <a:custGeom>
              <a:avLst/>
              <a:gdLst/>
              <a:ahLst/>
              <a:cxnLst/>
              <a:rect l="l" t="t" r="r" b="b"/>
              <a:pathLst>
                <a:path w="1175142" h="406400">
                  <a:moveTo>
                    <a:pt x="971942" y="0"/>
                  </a:moveTo>
                  <a:cubicBezTo>
                    <a:pt x="1084166" y="0"/>
                    <a:pt x="1175142" y="90976"/>
                    <a:pt x="1175142" y="203200"/>
                  </a:cubicBezTo>
                  <a:cubicBezTo>
                    <a:pt x="1175142" y="315424"/>
                    <a:pt x="1084166" y="406400"/>
                    <a:pt x="97194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3" name="TextBox 13"/>
            <p:cNvSpPr txBox="1"/>
            <p:nvPr/>
          </p:nvSpPr>
          <p:spPr>
            <a:xfrm>
              <a:off x="0" y="-57150"/>
              <a:ext cx="1175142" cy="463550"/>
            </a:xfrm>
            <a:prstGeom prst="rect">
              <a:avLst/>
            </a:prstGeom>
          </p:spPr>
          <p:txBody>
            <a:bodyPr lIns="50800" tIns="50800" rIns="50800" bIns="50800" rtlCol="0" anchor="ctr"/>
            <a:lstStyle/>
            <a:p>
              <a:pPr algn="ctr">
                <a:lnSpc>
                  <a:spcPts val="3415"/>
                </a:lnSpc>
              </a:pPr>
              <a:endParaRPr/>
            </a:p>
          </p:txBody>
        </p:sp>
      </p:grpSp>
      <p:sp>
        <p:nvSpPr>
          <p:cNvPr id="14" name="Freeform 14"/>
          <p:cNvSpPr/>
          <p:nvPr/>
        </p:nvSpPr>
        <p:spPr>
          <a:xfrm>
            <a:off x="2774600" y="6008469"/>
            <a:ext cx="6827622" cy="3526902"/>
          </a:xfrm>
          <a:custGeom>
            <a:avLst/>
            <a:gdLst/>
            <a:ahLst/>
            <a:cxnLst/>
            <a:rect l="l" t="t" r="r" b="b"/>
            <a:pathLst>
              <a:path w="6827622" h="3526902">
                <a:moveTo>
                  <a:pt x="0" y="0"/>
                </a:moveTo>
                <a:lnTo>
                  <a:pt x="6827622" y="0"/>
                </a:lnTo>
                <a:lnTo>
                  <a:pt x="6827622" y="3526902"/>
                </a:lnTo>
                <a:lnTo>
                  <a:pt x="0" y="3526902"/>
                </a:lnTo>
                <a:lnTo>
                  <a:pt x="0" y="0"/>
                </a:lnTo>
                <a:close/>
              </a:path>
            </a:pathLst>
          </a:custGeom>
          <a:blipFill>
            <a:blip r:embed="rId9"/>
            <a:stretch>
              <a:fillRect t="-7108" b="-26352"/>
            </a:stretch>
          </a:blipFill>
          <a:ln w="47625" cap="sq">
            <a:solidFill>
              <a:srgbClr val="90D4D7"/>
            </a:solidFill>
            <a:prstDash val="solid"/>
            <a:miter/>
          </a:ln>
        </p:spPr>
      </p:sp>
      <p:sp>
        <p:nvSpPr>
          <p:cNvPr id="15" name="TextBox 15"/>
          <p:cNvSpPr txBox="1"/>
          <p:nvPr/>
        </p:nvSpPr>
        <p:spPr>
          <a:xfrm>
            <a:off x="1053181" y="1110442"/>
            <a:ext cx="11206943" cy="1019097"/>
          </a:xfrm>
          <a:prstGeom prst="rect">
            <a:avLst/>
          </a:prstGeom>
        </p:spPr>
        <p:txBody>
          <a:bodyPr lIns="0" tIns="0" rIns="0" bIns="0" rtlCol="0" anchor="t">
            <a:spAutoFit/>
          </a:bodyPr>
          <a:lstStyle/>
          <a:p>
            <a:pPr>
              <a:lnSpc>
                <a:spcPts val="8404"/>
              </a:lnSpc>
            </a:pPr>
            <a:r>
              <a:rPr lang="en-US" sz="6003" spc="480">
                <a:solidFill>
                  <a:srgbClr val="7090CA"/>
                </a:solidFill>
                <a:latin typeface="League Spartan"/>
              </a:rPr>
              <a:t>GROWTH</a:t>
            </a:r>
          </a:p>
        </p:txBody>
      </p:sp>
      <p:sp>
        <p:nvSpPr>
          <p:cNvPr id="16" name="TextBox 16"/>
          <p:cNvSpPr txBox="1"/>
          <p:nvPr/>
        </p:nvSpPr>
        <p:spPr>
          <a:xfrm>
            <a:off x="2506801" y="1955788"/>
            <a:ext cx="6182673" cy="423812"/>
          </a:xfrm>
          <a:prstGeom prst="rect">
            <a:avLst/>
          </a:prstGeom>
        </p:spPr>
        <p:txBody>
          <a:bodyPr lIns="0" tIns="0" rIns="0" bIns="0" rtlCol="0" anchor="t">
            <a:spAutoFit/>
          </a:bodyPr>
          <a:lstStyle/>
          <a:p>
            <a:pPr>
              <a:lnSpc>
                <a:spcPts val="3415"/>
              </a:lnSpc>
            </a:pPr>
            <a:r>
              <a:rPr lang="en-US" sz="2439" spc="1707">
                <a:solidFill>
                  <a:srgbClr val="90D4D7"/>
                </a:solidFill>
                <a:latin typeface="Montserrat Classic"/>
              </a:rPr>
              <a:t>&amp;THE FUTURE</a:t>
            </a:r>
          </a:p>
        </p:txBody>
      </p:sp>
      <p:sp>
        <p:nvSpPr>
          <p:cNvPr id="17" name="TextBox 17"/>
          <p:cNvSpPr txBox="1"/>
          <p:nvPr/>
        </p:nvSpPr>
        <p:spPr>
          <a:xfrm>
            <a:off x="636266" y="3436681"/>
            <a:ext cx="9119697" cy="3209925"/>
          </a:xfrm>
          <a:prstGeom prst="rect">
            <a:avLst/>
          </a:prstGeom>
        </p:spPr>
        <p:txBody>
          <a:bodyPr lIns="0" tIns="0" rIns="0" bIns="0" rtlCol="0" anchor="t">
            <a:spAutoFit/>
          </a:bodyPr>
          <a:lstStyle/>
          <a:p>
            <a:pPr>
              <a:lnSpc>
                <a:spcPts val="2100"/>
              </a:lnSpc>
            </a:pPr>
            <a:r>
              <a:rPr lang="en-US" sz="1500">
                <a:solidFill>
                  <a:srgbClr val="FFFFFF"/>
                </a:solidFill>
                <a:latin typeface="Arimo"/>
              </a:rPr>
              <a:t>AnuVision's launch was a testament to the power of persistence and community during the challenging times of starting a business amidst a pandemic. In the initial days, the focus was to figure out how to scale years of experience in the industry to a full blown business model that could handle even the largest contracts. </a:t>
            </a:r>
          </a:p>
          <a:p>
            <a:pPr>
              <a:lnSpc>
                <a:spcPts val="2100"/>
              </a:lnSpc>
            </a:pPr>
            <a:endParaRPr lang="en-US" sz="1500">
              <a:solidFill>
                <a:srgbClr val="FFFFFF"/>
              </a:solidFill>
              <a:latin typeface="Arimo"/>
            </a:endParaRPr>
          </a:p>
          <a:p>
            <a:pPr algn="just">
              <a:lnSpc>
                <a:spcPts val="2100"/>
              </a:lnSpc>
            </a:pPr>
            <a:r>
              <a:rPr lang="en-US" sz="1500">
                <a:solidFill>
                  <a:srgbClr val="FFFFFF"/>
                </a:solidFill>
                <a:latin typeface="Arimo"/>
              </a:rPr>
              <a:t>Of course obtaining key certifications and securing the necessary funding are all necessary steps, however without the correct team to handle the work, this dream was never going to grow. Through leveraging existing contacts and building new community partnerships, along with loads of strategic planning and organization, AnuVision Technologies was able to not only start winning business, but also flawlessly execute these contracts.</a:t>
            </a:r>
          </a:p>
          <a:p>
            <a:pPr>
              <a:lnSpc>
                <a:spcPts val="2100"/>
              </a:lnSpc>
            </a:pPr>
            <a:endParaRPr lang="en-US" sz="1500">
              <a:solidFill>
                <a:srgbClr val="FFFFFF"/>
              </a:solidFill>
              <a:latin typeface="Arimo"/>
            </a:endParaRPr>
          </a:p>
          <a:p>
            <a:pPr>
              <a:lnSpc>
                <a:spcPts val="2100"/>
              </a:lnSpc>
            </a:pPr>
            <a:endParaRPr lang="en-US" sz="1500">
              <a:solidFill>
                <a:srgbClr val="FFFFFF"/>
              </a:solidFill>
              <a:latin typeface="Arimo"/>
            </a:endParaRPr>
          </a:p>
        </p:txBody>
      </p:sp>
      <p:sp>
        <p:nvSpPr>
          <p:cNvPr id="18" name="TextBox 18"/>
          <p:cNvSpPr txBox="1"/>
          <p:nvPr/>
        </p:nvSpPr>
        <p:spPr>
          <a:xfrm>
            <a:off x="10039720" y="9679761"/>
            <a:ext cx="6018951" cy="422275"/>
          </a:xfrm>
          <a:prstGeom prst="rect">
            <a:avLst/>
          </a:prstGeom>
        </p:spPr>
        <p:txBody>
          <a:bodyPr lIns="0" tIns="0" rIns="0" bIns="0" rtlCol="0" anchor="t">
            <a:spAutoFit/>
          </a:bodyPr>
          <a:lstStyle/>
          <a:p>
            <a:pPr>
              <a:lnSpc>
                <a:spcPts val="3499"/>
              </a:lnSpc>
            </a:pPr>
            <a:r>
              <a:rPr lang="en-US" sz="2499">
                <a:solidFill>
                  <a:srgbClr val="FFFFFF"/>
                </a:solidFill>
                <a:latin typeface="Montserrat Classic"/>
              </a:rPr>
              <a:t>Summer Vyne </a:t>
            </a:r>
          </a:p>
        </p:txBody>
      </p:sp>
      <p:sp>
        <p:nvSpPr>
          <p:cNvPr id="19" name="TextBox 19"/>
          <p:cNvSpPr txBox="1"/>
          <p:nvPr/>
        </p:nvSpPr>
        <p:spPr>
          <a:xfrm>
            <a:off x="16060646" y="9637199"/>
            <a:ext cx="1947854" cy="481330"/>
          </a:xfrm>
          <a:prstGeom prst="rect">
            <a:avLst/>
          </a:prstGeom>
        </p:spPr>
        <p:txBody>
          <a:bodyPr lIns="0" tIns="0" rIns="0" bIns="0" rtlCol="0" anchor="t">
            <a:spAutoFit/>
          </a:bodyPr>
          <a:lstStyle/>
          <a:p>
            <a:pPr algn="ctr">
              <a:lnSpc>
                <a:spcPts val="3919"/>
              </a:lnSpc>
            </a:pPr>
            <a:r>
              <a:rPr lang="en-US" sz="2799">
                <a:solidFill>
                  <a:srgbClr val="90D4D7"/>
                </a:solidFill>
                <a:latin typeface="Montserrat Classic Bold"/>
              </a:rPr>
              <a:t>09 of 17</a:t>
            </a:r>
          </a:p>
        </p:txBody>
      </p:sp>
      <p:sp>
        <p:nvSpPr>
          <p:cNvPr id="20" name="TextBox 20"/>
          <p:cNvSpPr txBox="1"/>
          <p:nvPr/>
        </p:nvSpPr>
        <p:spPr>
          <a:xfrm>
            <a:off x="10039720" y="3456506"/>
            <a:ext cx="7256805" cy="5610225"/>
          </a:xfrm>
          <a:prstGeom prst="rect">
            <a:avLst/>
          </a:prstGeom>
        </p:spPr>
        <p:txBody>
          <a:bodyPr lIns="0" tIns="0" rIns="0" bIns="0" rtlCol="0" anchor="t">
            <a:spAutoFit/>
          </a:bodyPr>
          <a:lstStyle/>
          <a:p>
            <a:pPr algn="just">
              <a:lnSpc>
                <a:spcPts val="2100"/>
              </a:lnSpc>
              <a:spcBef>
                <a:spcPct val="0"/>
              </a:spcBef>
            </a:pPr>
            <a:r>
              <a:rPr lang="en-US" sz="1500" u="none" strike="noStrike">
                <a:solidFill>
                  <a:srgbClr val="FFFFFF"/>
                </a:solidFill>
                <a:latin typeface="Arimo"/>
              </a:rPr>
              <a:t>As Anuvision entered its second year, the emphasis shifted towards growth and expansion. The company successfully moved from 3 employees to 8, expanding operations within the city, surrounding counties, and even venturing across the state. However, the rapid growth posed challenges, one specific example in terms of warehouse space. Here, the solution lies in its community relationships with chamber companies, such as Airvan. Leveraging these connections, and building contracted partnerships, we were able to build, install, and manage inventory across town and the state. These collaborations not only helped Anuvision meet the surging demand and growth trajectory but also helped empower the same goals with fellow local businesses named as these key partners.</a:t>
            </a:r>
          </a:p>
          <a:p>
            <a:pPr algn="just">
              <a:lnSpc>
                <a:spcPts val="2100"/>
              </a:lnSpc>
              <a:spcBef>
                <a:spcPct val="0"/>
              </a:spcBef>
            </a:pPr>
            <a:endParaRPr lang="en-US" sz="1500" u="none" strike="noStrike">
              <a:solidFill>
                <a:srgbClr val="FFFFFF"/>
              </a:solidFill>
              <a:latin typeface="Arimo"/>
            </a:endParaRPr>
          </a:p>
          <a:p>
            <a:pPr marL="0" lvl="1" indent="0" algn="just">
              <a:lnSpc>
                <a:spcPts val="2100"/>
              </a:lnSpc>
              <a:spcBef>
                <a:spcPct val="0"/>
              </a:spcBef>
            </a:pPr>
            <a:endParaRPr lang="en-US" sz="1500" u="none" strike="noStrike">
              <a:solidFill>
                <a:srgbClr val="FFFFFF"/>
              </a:solidFill>
              <a:latin typeface="Arimo"/>
            </a:endParaRPr>
          </a:p>
          <a:p>
            <a:pPr marL="0" lvl="1" indent="0" algn="just">
              <a:lnSpc>
                <a:spcPts val="2100"/>
              </a:lnSpc>
              <a:spcBef>
                <a:spcPct val="0"/>
              </a:spcBef>
            </a:pPr>
            <a:endParaRPr lang="en-US" sz="1500" u="none" strike="noStrike">
              <a:solidFill>
                <a:srgbClr val="FFFFFF"/>
              </a:solidFill>
              <a:latin typeface="Arimo"/>
            </a:endParaRPr>
          </a:p>
          <a:p>
            <a:pPr marL="0" lvl="1" indent="0" algn="just">
              <a:lnSpc>
                <a:spcPts val="2100"/>
              </a:lnSpc>
              <a:spcBef>
                <a:spcPct val="0"/>
              </a:spcBef>
            </a:pPr>
            <a:r>
              <a:rPr lang="en-US" sz="1500" u="none" strike="noStrike">
                <a:solidFill>
                  <a:srgbClr val="FFFFFF"/>
                </a:solidFill>
                <a:latin typeface="Arimo"/>
              </a:rPr>
              <a:t>Today, AnuVision stands as a thriving organization with 18 dedicated employees. The company will move into a new building as of January 2024, complete with a warehouse and Jacksonville’s first emerging Experience Center. This Experience Center will highlight the future of technology and innovation, alongside the dozens of local companies that will be able to leverage and showcase the space as some of their own work and capabilities. The Experience Center is committed to sustained growth while fostering a supportive community and sharing success with the local business ecosystem.</a:t>
            </a:r>
          </a:p>
        </p:txBody>
      </p:sp>
      <p:sp>
        <p:nvSpPr>
          <p:cNvPr id="21" name="TextBox 21"/>
          <p:cNvSpPr txBox="1"/>
          <p:nvPr/>
        </p:nvSpPr>
        <p:spPr>
          <a:xfrm>
            <a:off x="636266" y="3001792"/>
            <a:ext cx="2434828" cy="438786"/>
          </a:xfrm>
          <a:prstGeom prst="rect">
            <a:avLst/>
          </a:prstGeom>
        </p:spPr>
        <p:txBody>
          <a:bodyPr lIns="0" tIns="0" rIns="0" bIns="0" rtlCol="0" anchor="t">
            <a:spAutoFit/>
          </a:bodyPr>
          <a:lstStyle/>
          <a:p>
            <a:pPr marL="0" lvl="1" indent="0" algn="just">
              <a:lnSpc>
                <a:spcPts val="3639"/>
              </a:lnSpc>
              <a:spcBef>
                <a:spcPct val="0"/>
              </a:spcBef>
            </a:pPr>
            <a:r>
              <a:rPr lang="en-US" sz="2599" u="none" strike="noStrike">
                <a:solidFill>
                  <a:srgbClr val="90D4D7"/>
                </a:solidFill>
                <a:latin typeface="Montserrat Classic Bold"/>
              </a:rPr>
              <a:t>The Beginning</a:t>
            </a:r>
          </a:p>
        </p:txBody>
      </p:sp>
      <p:sp>
        <p:nvSpPr>
          <p:cNvPr id="22" name="TextBox 22"/>
          <p:cNvSpPr txBox="1"/>
          <p:nvPr/>
        </p:nvSpPr>
        <p:spPr>
          <a:xfrm>
            <a:off x="10039720" y="3001792"/>
            <a:ext cx="1834009" cy="438786"/>
          </a:xfrm>
          <a:prstGeom prst="rect">
            <a:avLst/>
          </a:prstGeom>
        </p:spPr>
        <p:txBody>
          <a:bodyPr lIns="0" tIns="0" rIns="0" bIns="0" rtlCol="0" anchor="t">
            <a:spAutoFit/>
          </a:bodyPr>
          <a:lstStyle/>
          <a:p>
            <a:pPr marL="0" lvl="1" indent="0" algn="just">
              <a:lnSpc>
                <a:spcPts val="3639"/>
              </a:lnSpc>
              <a:spcBef>
                <a:spcPct val="0"/>
              </a:spcBef>
            </a:pPr>
            <a:r>
              <a:rPr lang="en-US" sz="2599">
                <a:solidFill>
                  <a:srgbClr val="90D4D7"/>
                </a:solidFill>
                <a:latin typeface="Montserrat Classic Bold"/>
              </a:rPr>
              <a:t>Expanding</a:t>
            </a:r>
          </a:p>
        </p:txBody>
      </p:sp>
      <p:sp>
        <p:nvSpPr>
          <p:cNvPr id="23" name="TextBox 23"/>
          <p:cNvSpPr txBox="1"/>
          <p:nvPr/>
        </p:nvSpPr>
        <p:spPr>
          <a:xfrm>
            <a:off x="10039720" y="6451025"/>
            <a:ext cx="2633216" cy="438786"/>
          </a:xfrm>
          <a:prstGeom prst="rect">
            <a:avLst/>
          </a:prstGeom>
        </p:spPr>
        <p:txBody>
          <a:bodyPr lIns="0" tIns="0" rIns="0" bIns="0" rtlCol="0" anchor="t">
            <a:spAutoFit/>
          </a:bodyPr>
          <a:lstStyle/>
          <a:p>
            <a:pPr marL="0" lvl="1" indent="0" algn="just">
              <a:lnSpc>
                <a:spcPts val="3639"/>
              </a:lnSpc>
              <a:spcBef>
                <a:spcPct val="0"/>
              </a:spcBef>
            </a:pPr>
            <a:r>
              <a:rPr lang="en-US" sz="2599">
                <a:solidFill>
                  <a:srgbClr val="90D4D7"/>
                </a:solidFill>
                <a:latin typeface="Montserrat Classic Bold"/>
              </a:rPr>
              <a:t>Building Up Jax</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3986</Words>
  <Application>Microsoft Office PowerPoint</Application>
  <PresentationFormat>Custom</PresentationFormat>
  <Paragraphs>211</Paragraphs>
  <Slides>17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Calibri</vt:lpstr>
      <vt:lpstr>Arial</vt:lpstr>
      <vt:lpstr>Cooper Hewitt</vt:lpstr>
      <vt:lpstr>Arimo</vt:lpstr>
      <vt:lpstr>League Spartan</vt:lpstr>
      <vt:lpstr>Montserrat Classic</vt:lpstr>
      <vt:lpstr>Paalalabas Wide</vt:lpstr>
      <vt:lpstr>Arimo Bold</vt:lpstr>
      <vt:lpstr>FB Disco</vt:lpstr>
      <vt:lpstr>Cooper Hewitt Bold</vt:lpstr>
      <vt:lpstr>Montserrat Classic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SBLY - Summer Vyne</dc:title>
  <dc:creator>Sutton, Kathy</dc:creator>
  <cp:lastModifiedBy>Sutton, Kathy</cp:lastModifiedBy>
  <cp:revision>1</cp:revision>
  <dcterms:created xsi:type="dcterms:W3CDTF">2006-08-16T00:00:00Z</dcterms:created>
  <dcterms:modified xsi:type="dcterms:W3CDTF">2023-12-11T14:33:23Z</dcterms:modified>
  <dc:identifier>DAF1MNJnMRc</dc:identifier>
</cp:coreProperties>
</file>